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6783" r:id="rId1"/>
  </p:sldMasterIdLst>
  <p:notesMasterIdLst>
    <p:notesMasterId r:id="rId11"/>
  </p:notesMasterIdLst>
  <p:handoutMasterIdLst>
    <p:handoutMasterId r:id="rId12"/>
  </p:handoutMasterIdLst>
  <p:sldIdLst>
    <p:sldId id="322" r:id="rId2"/>
    <p:sldId id="324" r:id="rId3"/>
    <p:sldId id="325" r:id="rId4"/>
    <p:sldId id="333" r:id="rId5"/>
    <p:sldId id="370" r:id="rId6"/>
    <p:sldId id="385" r:id="rId7"/>
    <p:sldId id="379" r:id="rId8"/>
    <p:sldId id="383" r:id="rId9"/>
    <p:sldId id="38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B"/>
    <a:srgbClr val="FF3300"/>
    <a:srgbClr val="FF9900"/>
    <a:srgbClr val="9437FF"/>
    <a:srgbClr val="6766CD"/>
    <a:srgbClr val="49489B"/>
    <a:srgbClr val="CCECFF"/>
    <a:srgbClr val="66CCFF"/>
    <a:srgbClr val="00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38"/>
    <p:restoredTop sz="99416" autoAdjust="0"/>
  </p:normalViewPr>
  <p:slideViewPr>
    <p:cSldViewPr snapToGrid="0">
      <p:cViewPr varScale="1">
        <p:scale>
          <a:sx n="124" d="100"/>
          <a:sy n="124" d="100"/>
        </p:scale>
        <p:origin x="384" y="168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0" y="182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122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54000"/>
              </a:lnSpc>
              <a:buClr>
                <a:srgbClr val="000000"/>
              </a:buClr>
              <a:buSzPct val="100000"/>
              <a:buFont typeface="Arial" pitchFamily="-108" charset="0"/>
              <a:buNone/>
              <a:defRPr kumimoji="0" sz="1200">
                <a:solidFill>
                  <a:schemeClr val="bg1"/>
                </a:solidFill>
                <a:latin typeface="Arial" pitchFamily="-108" charset="0"/>
                <a:ea typeface="宋体" pitchFamily="-108" charset="-122"/>
                <a:cs typeface="宋体" pitchFamily="-108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54000"/>
              </a:lnSpc>
              <a:buClr>
                <a:srgbClr val="000000"/>
              </a:buClr>
              <a:buSzPct val="100000"/>
              <a:buFont typeface="Arial" pitchFamily="-108" charset="0"/>
              <a:buNone/>
              <a:defRPr kumimoji="0" sz="1200">
                <a:solidFill>
                  <a:schemeClr val="bg1"/>
                </a:solidFill>
                <a:latin typeface="Arial" pitchFamily="-108" charset="0"/>
                <a:ea typeface="宋体" pitchFamily="-108" charset="-122"/>
                <a:cs typeface="宋体" pitchFamily="-108" charset="-122"/>
              </a:defRPr>
            </a:lvl1pPr>
          </a:lstStyle>
          <a:p>
            <a:pPr>
              <a:defRPr/>
            </a:pPr>
            <a:fld id="{9A249C98-E2A9-0D4E-8FED-6393EF46C340}" type="datetime1">
              <a:rPr lang="zh-CN" altLang="en-US"/>
              <a:pPr>
                <a:defRPr/>
              </a:pPr>
              <a:t>2024/4/3</a:t>
            </a:fld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54000"/>
              </a:lnSpc>
              <a:buClr>
                <a:srgbClr val="000000"/>
              </a:buClr>
              <a:buSzPct val="100000"/>
              <a:buFont typeface="Arial" pitchFamily="-108" charset="0"/>
              <a:buNone/>
              <a:defRPr kumimoji="0" sz="1200">
                <a:solidFill>
                  <a:schemeClr val="bg1"/>
                </a:solidFill>
                <a:latin typeface="Arial" pitchFamily="-108" charset="0"/>
                <a:ea typeface="宋体" pitchFamily="-108" charset="-122"/>
                <a:cs typeface="宋体" pitchFamily="-108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54000"/>
              </a:lnSpc>
              <a:buClr>
                <a:srgbClr val="000000"/>
              </a:buClr>
              <a:buSzPct val="100000"/>
              <a:buFont typeface="Arial" pitchFamily="-108" charset="0"/>
              <a:buNone/>
              <a:defRPr kumimoji="0" sz="1200">
                <a:solidFill>
                  <a:schemeClr val="bg1"/>
                </a:solidFill>
                <a:latin typeface="Arial" pitchFamily="-108" charset="0"/>
                <a:ea typeface="宋体" pitchFamily="-108" charset="-122"/>
                <a:cs typeface="宋体" pitchFamily="-108" charset="-122"/>
              </a:defRPr>
            </a:lvl1pPr>
          </a:lstStyle>
          <a:p>
            <a:pPr>
              <a:defRPr/>
            </a:pPr>
            <a:fld id="{7BCB38BA-E193-B847-B2FA-38CF0F8440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40591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54000"/>
              </a:lnSpc>
              <a:buClr>
                <a:srgbClr val="000000"/>
              </a:buClr>
              <a:buSzPct val="100000"/>
              <a:buFont typeface="Arial" pitchFamily="-108" charset="0"/>
              <a:buNone/>
              <a:defRPr/>
            </a:pPr>
            <a:endParaRPr kumimoji="0" lang="zh-CN" altLang="en-US" sz="1800">
              <a:solidFill>
                <a:schemeClr val="bg1"/>
              </a:solidFill>
              <a:latin typeface="Arial" pitchFamily="-108" charset="0"/>
              <a:ea typeface="宋体" pitchFamily="-108" charset="-122"/>
              <a:cs typeface="宋体" pitchFamily="-108" charset="-122"/>
            </a:endParaRPr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54000"/>
              </a:lnSpc>
              <a:buClr>
                <a:srgbClr val="000000"/>
              </a:buClr>
              <a:buSzPct val="100000"/>
              <a:buFont typeface="Arial" pitchFamily="-108" charset="0"/>
              <a:buNone/>
              <a:defRPr/>
            </a:pPr>
            <a:endParaRPr kumimoji="0" lang="zh-CN" altLang="en-US" sz="1800">
              <a:solidFill>
                <a:schemeClr val="bg1"/>
              </a:solidFill>
              <a:latin typeface="Arial" pitchFamily="-108" charset="0"/>
              <a:ea typeface="宋体" pitchFamily="-108" charset="-122"/>
              <a:cs typeface="宋体" pitchFamily="-108" charset="-122"/>
            </a:endParaRP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54000"/>
              </a:lnSpc>
              <a:buClr>
                <a:srgbClr val="000000"/>
              </a:buClr>
              <a:buSzPct val="100000"/>
              <a:buFont typeface="Arial" pitchFamily="-108" charset="0"/>
              <a:buNone/>
              <a:defRPr/>
            </a:pPr>
            <a:endParaRPr kumimoji="0" lang="zh-CN" altLang="en-US" sz="1800">
              <a:solidFill>
                <a:schemeClr val="bg1"/>
              </a:solidFill>
              <a:latin typeface="Arial" pitchFamily="-108" charset="0"/>
              <a:ea typeface="宋体" pitchFamily="-108" charset="-122"/>
              <a:cs typeface="宋体" pitchFamily="-108" charset="-122"/>
            </a:endParaRP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54000"/>
              </a:lnSpc>
              <a:buClr>
                <a:srgbClr val="000000"/>
              </a:buClr>
              <a:buSzPct val="100000"/>
              <a:buFont typeface="Arial" pitchFamily="-108" charset="0"/>
              <a:buNone/>
              <a:defRPr/>
            </a:pPr>
            <a:endParaRPr kumimoji="0" lang="zh-CN" altLang="en-US" sz="1800">
              <a:solidFill>
                <a:schemeClr val="bg1"/>
              </a:solidFill>
              <a:latin typeface="Arial" pitchFamily="-108" charset="0"/>
              <a:ea typeface="宋体" pitchFamily="-108" charset="-122"/>
              <a:cs typeface="宋体" pitchFamily="-108" charset="-122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54000"/>
              </a:lnSpc>
              <a:buClr>
                <a:srgbClr val="000000"/>
              </a:buClr>
              <a:buSzPct val="100000"/>
              <a:buFont typeface="Arial" pitchFamily="-108" charset="0"/>
              <a:buNone/>
              <a:defRPr/>
            </a:pPr>
            <a:endParaRPr kumimoji="0" lang="zh-CN" altLang="en-US" sz="1800">
              <a:solidFill>
                <a:schemeClr val="bg1"/>
              </a:solidFill>
              <a:latin typeface="Arial" pitchFamily="-108" charset="0"/>
              <a:ea typeface="宋体" pitchFamily="-108" charset="-122"/>
              <a:cs typeface="宋体" pitchFamily="-108" charset="-122"/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54000"/>
              </a:lnSpc>
              <a:buClr>
                <a:srgbClr val="000000"/>
              </a:buClr>
              <a:buSzPct val="100000"/>
              <a:buFont typeface="Arial" pitchFamily="-108" charset="0"/>
              <a:buNone/>
              <a:defRPr/>
            </a:pPr>
            <a:endParaRPr kumimoji="0" lang="zh-CN" altLang="en-US" sz="1800">
              <a:solidFill>
                <a:schemeClr val="bg1"/>
              </a:solidFill>
              <a:latin typeface="Arial" pitchFamily="-108" charset="0"/>
              <a:ea typeface="宋体" pitchFamily="-108" charset="-122"/>
              <a:cs typeface="宋体" pitchFamily="-108" charset="-122"/>
            </a:endParaRP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54000"/>
              </a:lnSpc>
              <a:buClr>
                <a:srgbClr val="000000"/>
              </a:buClr>
              <a:buSzPct val="100000"/>
              <a:buFont typeface="Arial" pitchFamily="-108" charset="0"/>
              <a:buNone/>
              <a:defRPr/>
            </a:pPr>
            <a:endParaRPr kumimoji="0" lang="zh-CN" altLang="en-US" sz="1800">
              <a:solidFill>
                <a:schemeClr val="bg1"/>
              </a:solidFill>
              <a:latin typeface="Arial" pitchFamily="-108" charset="0"/>
              <a:ea typeface="宋体" pitchFamily="-108" charset="-122"/>
              <a:cs typeface="宋体" pitchFamily="-108" charset="-122"/>
            </a:endParaRPr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54000"/>
              </a:lnSpc>
              <a:buClr>
                <a:srgbClr val="000000"/>
              </a:buClr>
              <a:buSzPct val="100000"/>
              <a:buFont typeface="Arial" pitchFamily="-108" charset="0"/>
              <a:buNone/>
              <a:defRPr/>
            </a:pPr>
            <a:endParaRPr kumimoji="0" lang="zh-CN" altLang="en-US" sz="1800">
              <a:solidFill>
                <a:schemeClr val="bg1"/>
              </a:solidFill>
              <a:latin typeface="Arial" pitchFamily="-108" charset="0"/>
              <a:ea typeface="宋体" pitchFamily="-108" charset="-122"/>
              <a:cs typeface="宋体" pitchFamily="-108" charset="-122"/>
            </a:endParaRPr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54000"/>
              </a:lnSpc>
              <a:buClr>
                <a:srgbClr val="000000"/>
              </a:buClr>
              <a:buSzPct val="100000"/>
              <a:buFont typeface="Arial" pitchFamily="-108" charset="0"/>
              <a:buNone/>
              <a:defRPr/>
            </a:pPr>
            <a:endParaRPr kumimoji="0" lang="zh-CN" altLang="en-US" sz="1800">
              <a:solidFill>
                <a:schemeClr val="bg1"/>
              </a:solidFill>
              <a:latin typeface="Arial" pitchFamily="-108" charset="0"/>
              <a:ea typeface="宋体" pitchFamily="-108" charset="-122"/>
              <a:cs typeface="宋体" pitchFamily="-108" charset="-122"/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575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Wingdings" pitchFamily="-108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kumimoji="0" sz="1200">
                <a:solidFill>
                  <a:srgbClr val="000000"/>
                </a:solidFill>
                <a:latin typeface="宋体" pitchFamily="-108" charset="-122"/>
                <a:ea typeface="宋体" pitchFamily="-108" charset="-122"/>
                <a:cs typeface="宋体" pitchFamily="-108" charset="-122"/>
              </a:defRPr>
            </a:lvl1pPr>
          </a:lstStyle>
          <a:p>
            <a:pPr>
              <a:defRPr/>
            </a:pPr>
            <a:endParaRPr lang="zh-CN" altLang="en-GB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575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Wingdings" pitchFamily="-108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kumimoji="0" sz="1200">
                <a:solidFill>
                  <a:srgbClr val="000000"/>
                </a:solidFill>
                <a:latin typeface="宋体" pitchFamily="-108" charset="-122"/>
                <a:ea typeface="宋体" pitchFamily="-108" charset="-122"/>
                <a:cs typeface="宋体" pitchFamily="-108" charset="-122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40973" name="Rectangle 1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76238" y="685800"/>
            <a:ext cx="6091237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5" name="Rectangle 1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21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CN" altLang="en-US" noProof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57513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Wingdings" pitchFamily="-108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kumimoji="0" sz="1200">
                <a:solidFill>
                  <a:srgbClr val="000000"/>
                </a:solidFill>
                <a:latin typeface="宋体" pitchFamily="-108" charset="-122"/>
                <a:ea typeface="宋体" pitchFamily="-108" charset="-122"/>
                <a:cs typeface="宋体" pitchFamily="-108" charset="-122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57512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Wingdings" pitchFamily="-108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kumimoji="0" sz="1200">
                <a:solidFill>
                  <a:srgbClr val="000000"/>
                </a:solidFill>
                <a:latin typeface="宋体" pitchFamily="-108" charset="-122"/>
                <a:ea typeface="宋体" pitchFamily="-108" charset="-122"/>
                <a:cs typeface="宋体" pitchFamily="-108" charset="-122"/>
              </a:defRPr>
            </a:lvl1pPr>
          </a:lstStyle>
          <a:p>
            <a:pPr>
              <a:defRPr/>
            </a:pPr>
            <a:fld id="{234B9F7B-6FFF-5E4B-817A-9CCF4C7ED0A7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536713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宋体" pitchFamily="-105" charset="-122"/>
        <a:cs typeface="宋体" pitchFamily="-105" charset="-122"/>
      </a:defRPr>
    </a:lvl1pPr>
    <a:lvl2pPr marL="37931725" indent="-37474525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宋体" pitchFamily="-105" charset="-122"/>
        <a:cs typeface="宋体" pitchFamily="-105" charset="-122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5" charset="0"/>
      <a:defRPr sz="1200" kern="1200">
        <a:solidFill>
          <a:srgbClr val="000000"/>
        </a:solidFill>
        <a:latin typeface="Times New Roman" pitchFamily="18" charset="0"/>
        <a:ea typeface="宋体" pitchFamily="-105" charset="-122"/>
        <a:cs typeface="宋体" pitchFamily="-105" charset="-122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5" charset="0"/>
      <a:defRPr sz="1200" kern="1200">
        <a:solidFill>
          <a:srgbClr val="000000"/>
        </a:solidFill>
        <a:latin typeface="Times New Roman" pitchFamily="18" charset="0"/>
        <a:ea typeface="宋体" pitchFamily="-105" charset="-122"/>
        <a:cs typeface="宋体" pitchFamily="-105" charset="-122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5" charset="0"/>
      <a:defRPr sz="1200" kern="1200">
        <a:solidFill>
          <a:srgbClr val="000000"/>
        </a:solidFill>
        <a:latin typeface="Times New Roman" pitchFamily="18" charset="0"/>
        <a:ea typeface="宋体" pitchFamily="-105" charset="-122"/>
        <a:cs typeface="宋体" pitchFamily="-105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AF7AE9C8-BC63-CB45-826D-80965E7C7DDA}" type="slidenum">
              <a:rPr lang="zh-CN" altLang="en-GB">
                <a:latin typeface="宋体" charset="-122"/>
                <a:ea typeface="宋体" charset="-122"/>
                <a:cs typeface="宋体" charset="-122"/>
              </a:rPr>
              <a:pPr>
                <a:buFont typeface="Wingdings" charset="2"/>
                <a:buNone/>
              </a:pPr>
              <a:t>1</a:t>
            </a:fld>
            <a:endParaRPr lang="en-GB" altLang="zh-CN"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6238" y="685800"/>
            <a:ext cx="6091237" cy="3427413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dirty="0">
              <a:latin typeface="Times New Roman" charset="0"/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4D1794B3-49F7-5345-9EEA-BD8A03FE67B4}" type="slidenum">
              <a:rPr lang="zh-CN" altLang="en-GB">
                <a:latin typeface="宋体" charset="-122"/>
                <a:ea typeface="宋体" charset="-122"/>
                <a:cs typeface="宋体" charset="-122"/>
              </a:rPr>
              <a:pPr>
                <a:buFont typeface="Wingdings" charset="2"/>
                <a:buNone/>
              </a:pPr>
              <a:t>2</a:t>
            </a:fld>
            <a:endParaRPr lang="en-GB" altLang="zh-CN"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4938" y="768350"/>
            <a:ext cx="6818312" cy="38354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  <a:cs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1480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4D1794B3-49F7-5345-9EEA-BD8A03FE67B4}" type="slidenum">
              <a:rPr lang="zh-CN" altLang="en-GB">
                <a:latin typeface="宋体" charset="-122"/>
                <a:ea typeface="宋体" charset="-122"/>
                <a:cs typeface="宋体" charset="-122"/>
              </a:rPr>
              <a:pPr>
                <a:buFont typeface="Wingdings" charset="2"/>
                <a:buNone/>
              </a:pPr>
              <a:t>3</a:t>
            </a:fld>
            <a:endParaRPr lang="en-GB" altLang="zh-CN"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6238" y="685800"/>
            <a:ext cx="6091237" cy="3427413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  <a:cs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9645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4D1794B3-49F7-5345-9EEA-BD8A03FE67B4}" type="slidenum">
              <a:rPr lang="zh-CN" altLang="en-GB">
                <a:latin typeface="宋体" charset="-122"/>
                <a:ea typeface="宋体" charset="-122"/>
                <a:cs typeface="宋体" charset="-122"/>
              </a:rPr>
              <a:pPr>
                <a:buFont typeface="Wingdings" charset="2"/>
                <a:buNone/>
              </a:pPr>
              <a:t>9</a:t>
            </a:fld>
            <a:endParaRPr lang="en-GB" altLang="zh-CN">
              <a:latin typeface="宋体" charset="-122"/>
              <a:ea typeface="宋体" charset="-122"/>
              <a:cs typeface="宋体" charset="-122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4938" y="768350"/>
            <a:ext cx="6818312" cy="38354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宋体" charset="-122"/>
              <a:cs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6091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40246D5D-405D-FA4F-888B-77D204255418}"/>
              </a:ext>
            </a:extLst>
          </p:cNvPr>
          <p:cNvSpPr/>
          <p:nvPr/>
        </p:nvSpPr>
        <p:spPr>
          <a:xfrm>
            <a:off x="-8405" y="7318"/>
            <a:ext cx="12192000" cy="3654674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 fontAlgn="ctr">
              <a:lnSpc>
                <a:spcPts val="6400"/>
              </a:lnSpc>
              <a:defRPr sz="4800" b="1" i="0">
                <a:solidFill>
                  <a:schemeClr val="bg1"/>
                </a:solidFill>
                <a:latin typeface="Yuanti SC" panose="02010600040101010101" pitchFamily="2" charset="-122"/>
                <a:ea typeface="Yuanti SC" panose="0201060004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3102"/>
            <a:ext cx="9144000" cy="139469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1" i="0">
                <a:latin typeface="Yuanti SC" panose="02010600040101010101" pitchFamily="2" charset="-122"/>
                <a:ea typeface="Yuanti SC" panose="02010600040101010101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27686CA-C010-664E-9F3C-6EBF37DBC0AC}"/>
              </a:ext>
            </a:extLst>
          </p:cNvPr>
          <p:cNvGrpSpPr/>
          <p:nvPr/>
        </p:nvGrpSpPr>
        <p:grpSpPr>
          <a:xfrm>
            <a:off x="0" y="3731088"/>
            <a:ext cx="12192000" cy="55722"/>
            <a:chOff x="30834" y="1305568"/>
            <a:chExt cx="8816454" cy="66133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AD080FD-3709-1E4D-8765-9C58AA7CF229}"/>
                </a:ext>
              </a:extLst>
            </p:cNvPr>
            <p:cNvSpPr/>
            <p:nvPr/>
          </p:nvSpPr>
          <p:spPr>
            <a:xfrm>
              <a:off x="30834" y="1305568"/>
              <a:ext cx="5800300" cy="659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243E0FB-C6EE-834E-98AC-58B31D417450}"/>
                </a:ext>
              </a:extLst>
            </p:cNvPr>
            <p:cNvSpPr/>
            <p:nvPr/>
          </p:nvSpPr>
          <p:spPr>
            <a:xfrm>
              <a:off x="5886861" y="1305712"/>
              <a:ext cx="2960427" cy="65989"/>
            </a:xfrm>
            <a:prstGeom prst="rect">
              <a:avLst/>
            </a:prstGeom>
            <a:solidFill>
              <a:srgbClr val="5C3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993BBA92-65EC-5147-8AE5-0EE9F9836C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5" y="7318"/>
            <a:ext cx="3137850" cy="132788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2212848-9349-8C4E-87DE-D55B5627E1B7}"/>
              </a:ext>
            </a:extLst>
          </p:cNvPr>
          <p:cNvSpPr/>
          <p:nvPr/>
        </p:nvSpPr>
        <p:spPr>
          <a:xfrm>
            <a:off x="163773" y="6210551"/>
            <a:ext cx="424342" cy="424342"/>
          </a:xfrm>
          <a:prstGeom prst="rect">
            <a:avLst/>
          </a:prstGeom>
          <a:solidFill>
            <a:srgbClr val="5C307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3" name="直接连接符 6">
            <a:extLst>
              <a:ext uri="{FF2B5EF4-FFF2-40B4-BE49-F238E27FC236}">
                <a16:creationId xmlns:a16="http://schemas.microsoft.com/office/drawing/2014/main" id="{1D7A9D15-CE65-2348-BDFF-010CA7A2AA12}"/>
              </a:ext>
            </a:extLst>
          </p:cNvPr>
          <p:cNvCxnSpPr/>
          <p:nvPr/>
        </p:nvCxnSpPr>
        <p:spPr>
          <a:xfrm>
            <a:off x="163773" y="6627119"/>
            <a:ext cx="440822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日期占位符 1">
            <a:extLst>
              <a:ext uri="{FF2B5EF4-FFF2-40B4-BE49-F238E27FC236}">
                <a16:creationId xmlns:a16="http://schemas.microsoft.com/office/drawing/2014/main" id="{3659F947-7F87-5D43-AA71-9958C5179F58}"/>
              </a:ext>
            </a:extLst>
          </p:cNvPr>
          <p:cNvSpPr txBox="1">
            <a:spLocks/>
          </p:cNvSpPr>
          <p:nvPr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fld id="{B88FF631-B3F4-44D7-B2A5-29105802B7BD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pPr defTabSz="914400">
                <a:defRPr/>
              </a:pPr>
              <a:t>2024/4/3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C609D63-9D6E-44FC-8655-71C00DC94729}"/>
              </a:ext>
            </a:extLst>
          </p:cNvPr>
          <p:cNvSpPr/>
          <p:nvPr/>
        </p:nvSpPr>
        <p:spPr>
          <a:xfrm>
            <a:off x="11345549" y="6435745"/>
            <a:ext cx="846451" cy="365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114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ED4D0D38-29C6-4442-ABD6-CBC858B515EC}"/>
              </a:ext>
            </a:extLst>
          </p:cNvPr>
          <p:cNvSpPr/>
          <p:nvPr/>
        </p:nvSpPr>
        <p:spPr>
          <a:xfrm>
            <a:off x="-2810" y="6772160"/>
            <a:ext cx="12194810" cy="108000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431" y="658496"/>
            <a:ext cx="11915898" cy="5892770"/>
          </a:xfrm>
        </p:spPr>
        <p:txBody>
          <a:bodyPr>
            <a:normAutofit/>
          </a:bodyPr>
          <a:lstStyle>
            <a:lvl1pPr marL="319088" indent="-319088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75000"/>
              <a:buFont typeface="Wingdings" pitchFamily="2" charset="2"/>
              <a:buChar char="p"/>
              <a:tabLst/>
              <a:defRPr sz="20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676275" indent="-320675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SzPct val="75000"/>
              <a:buFont typeface="Wingdings" pitchFamily="2" charset="2"/>
              <a:buChar char="Ø"/>
              <a:tabLst/>
              <a:defRPr sz="20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14425" indent="-403225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SzPct val="75000"/>
              <a:buFont typeface="Wingdings" pitchFamily="2" charset="2"/>
              <a:buChar char="ü"/>
              <a:tabLst/>
              <a:defRPr sz="20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387475" indent="-273050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SzPct val="100000"/>
              <a:tabLst/>
              <a:defRPr sz="20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1744663" indent="-320675">
              <a:lnSpc>
                <a:spcPct val="100000"/>
              </a:lnSpc>
              <a:spcBef>
                <a:spcPts val="300"/>
              </a:spcBef>
              <a:tabLst/>
              <a:defRPr sz="2000" b="0" i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4FBD48F-83DE-5549-BD46-A67D5CEE133E}"/>
              </a:ext>
            </a:extLst>
          </p:cNvPr>
          <p:cNvSpPr/>
          <p:nvPr/>
        </p:nvSpPr>
        <p:spPr>
          <a:xfrm>
            <a:off x="-2810" y="0"/>
            <a:ext cx="12204000" cy="45719"/>
          </a:xfrm>
          <a:prstGeom prst="rect">
            <a:avLst/>
          </a:prstGeom>
          <a:solidFill>
            <a:srgbClr val="5C3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0" name="直接连接符 5">
            <a:extLst>
              <a:ext uri="{FF2B5EF4-FFF2-40B4-BE49-F238E27FC236}">
                <a16:creationId xmlns:a16="http://schemas.microsoft.com/office/drawing/2014/main" id="{C8D79697-7B77-AD44-B10C-A65CA7A75CD1}"/>
              </a:ext>
            </a:extLst>
          </p:cNvPr>
          <p:cNvCxnSpPr/>
          <p:nvPr/>
        </p:nvCxnSpPr>
        <p:spPr>
          <a:xfrm>
            <a:off x="-28123" y="611919"/>
            <a:ext cx="12240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F5BDAE52-3808-8F4A-AC32-D513FC18E8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364" y="57294"/>
            <a:ext cx="526708" cy="53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277A243-B916-7946-B164-408171937F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2730" y="63748"/>
            <a:ext cx="952620" cy="53856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0C0791F-623D-49EC-AD31-2831F5BE9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50" y="63749"/>
            <a:ext cx="10168056" cy="548170"/>
          </a:xfrm>
        </p:spPr>
        <p:txBody>
          <a:bodyPr>
            <a:normAutofit/>
          </a:bodyPr>
          <a:lstStyle>
            <a:lvl1pPr>
              <a:defRPr lang="zh-CN" altLang="en-US" sz="2400" b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4231EE8-EE85-4106-890E-DAB450842546}"/>
              </a:ext>
            </a:extLst>
          </p:cNvPr>
          <p:cNvSpPr txBox="1"/>
          <p:nvPr/>
        </p:nvSpPr>
        <p:spPr>
          <a:xfrm>
            <a:off x="6113" y="6505954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7030A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张雄</a:t>
            </a:r>
          </a:p>
        </p:txBody>
      </p:sp>
    </p:spTree>
    <p:extLst>
      <p:ext uri="{BB962C8B-B14F-4D97-AF65-F5344CB8AC3E}">
        <p14:creationId xmlns:p14="http://schemas.microsoft.com/office/powerpoint/2010/main" val="4265174063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 marL="1474788" indent="-231775">
              <a:tabLst/>
              <a:defRPr sz="2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华文新魏"/>
                <a:ea typeface="华文新魏"/>
                <a:cs typeface="华文新魏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8" name="标题占位符 7">
            <a:extLst>
              <a:ext uri="{FF2B5EF4-FFF2-40B4-BE49-F238E27FC236}">
                <a16:creationId xmlns:a16="http://schemas.microsoft.com/office/drawing/2014/main" id="{A71EAFD9-D107-124F-9C95-9FCC7847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ABB6607-1277-514B-AE61-99E7748B5C66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0650473" y="6387646"/>
            <a:ext cx="153228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rgbClr val="1D02E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A3C61C5B-1D10-9A4C-A8E2-063C66D191FF}" type="slidenum">
              <a:rPr lang="en-US" altLang="zh-CN" sz="1600" b="1" smtClean="0">
                <a:solidFill>
                  <a:srgbClr val="7030A0"/>
                </a:solidFill>
              </a:rPr>
              <a:t>‹#›</a:t>
            </a:fld>
            <a:r>
              <a:rPr lang="en-US" altLang="zh-CN" sz="1600" b="1" dirty="0">
                <a:solidFill>
                  <a:srgbClr val="7030A0"/>
                </a:solidFill>
              </a:rPr>
              <a:t>/42</a:t>
            </a:r>
          </a:p>
        </p:txBody>
      </p:sp>
    </p:spTree>
    <p:extLst>
      <p:ext uri="{BB962C8B-B14F-4D97-AF65-F5344CB8AC3E}">
        <p14:creationId xmlns:p14="http://schemas.microsoft.com/office/powerpoint/2010/main" val="344251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84" r:id="rId1"/>
    <p:sldLayoutId id="2147486785" r:id="rId2"/>
    <p:sldLayoutId id="2147486754" r:id="rId3"/>
    <p:sldLayoutId id="2147486756" r:id="rId4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hyperlink" Target="Chapter-1/Chapter-1%20&#32490;&#35770;.pptx" TargetMode="External"/><Relationship Id="rId7" Type="http://schemas.openxmlformats.org/officeDocument/2006/relationships/hyperlink" Target="Chapter-5/Chapter-5%20Constrained%20Variational%20Principles%20and%20Incompressible%20Problems.ppt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hyperlink" Target="1-1.pptx" TargetMode="External"/><Relationship Id="rId5" Type="http://schemas.openxmlformats.org/officeDocument/2006/relationships/slide" Target="slide4.xml"/><Relationship Id="rId10" Type="http://schemas.openxmlformats.org/officeDocument/2006/relationships/hyperlink" Target="4-1%20Strong%20and%20Weak%20Forms%20for%20Linear%20Elasticity.pptx" TargetMode="External"/><Relationship Id="rId4" Type="http://schemas.openxmlformats.org/officeDocument/2006/relationships/slide" Target="slide3.xml"/><Relationship Id="rId9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Chapter-2/2-5%20Finite%20Element%20Programming.pptx" TargetMode="External"/><Relationship Id="rId13" Type="http://schemas.openxmlformats.org/officeDocument/2006/relationships/image" Target="../media/image8.emf"/><Relationship Id="rId3" Type="http://schemas.openxmlformats.org/officeDocument/2006/relationships/hyperlink" Target="2-1%20Idealization%20&amp;%20Discretization.pptx" TargetMode="External"/><Relationship Id="rId7" Type="http://schemas.openxmlformats.org/officeDocument/2006/relationships/hyperlink" Target="Chapter-2/2-4%20Solution%20of%20Equilibrium%20Equations.pptx" TargetMode="External"/><Relationship Id="rId12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hyperlink" Target="Chapter-2/2-3%20Global%20Stiffness%20Equations.pptx" TargetMode="External"/><Relationship Id="rId11" Type="http://schemas.openxmlformats.org/officeDocument/2006/relationships/image" Target="../media/image6.emf"/><Relationship Id="rId5" Type="http://schemas.openxmlformats.org/officeDocument/2006/relationships/hyperlink" Target="Chapter-2/2-2%20Element%20Stiffness%20Equation.pptx" TargetMode="External"/><Relationship Id="rId15" Type="http://schemas.openxmlformats.org/officeDocument/2006/relationships/image" Target="../media/image10.emf"/><Relationship Id="rId10" Type="http://schemas.openxmlformats.org/officeDocument/2006/relationships/image" Target="../media/image5.emf"/><Relationship Id="rId4" Type="http://schemas.openxmlformats.org/officeDocument/2006/relationships/hyperlink" Target="Chapter-2/2-1%20Idealization%20&amp;%20Discretization.pptx" TargetMode="External"/><Relationship Id="rId9" Type="http://schemas.openxmlformats.org/officeDocument/2006/relationships/image" Target="../media/image4.emf"/><Relationship Id="rId1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Chapter-3/3-6%20Approximations%20in%201D%20Problems.pptx" TargetMode="External"/><Relationship Id="rId13" Type="http://schemas.openxmlformats.org/officeDocument/2006/relationships/hyperlink" Target="Chapter-3/&#31532;&#19977;&#31456;&#23567;&#32467;.pptx" TargetMode="External"/><Relationship Id="rId3" Type="http://schemas.openxmlformats.org/officeDocument/2006/relationships/hyperlink" Target="Chapter-3/3-2%20Weighted%20Residual%20Methods.pptx" TargetMode="External"/><Relationship Id="rId7" Type="http://schemas.openxmlformats.org/officeDocument/2006/relationships/hyperlink" Target="Chapter-3/3-5%20Gauss%20Quadrature.pptx" TargetMode="External"/><Relationship Id="rId12" Type="http://schemas.openxmlformats.org/officeDocument/2006/relationships/hyperlink" Target="Chapter-3/3-10%20Convergence%20Analysis.pptx" TargetMode="External"/><Relationship Id="rId2" Type="http://schemas.openxmlformats.org/officeDocument/2006/relationships/hyperlink" Target="Chapter-3/3-1%20Strong%20Form%20in%201D%20Problems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Chapter-3/3-3%20Gauss%20Quadrature.pptx" TargetMode="External"/><Relationship Id="rId11" Type="http://schemas.openxmlformats.org/officeDocument/2006/relationships/hyperlink" Target="Chapter-3/3-9%20Galerkin%20Weak%20Form%20-%20Further%20Discussion.pptx" TargetMode="External"/><Relationship Id="rId5" Type="http://schemas.openxmlformats.org/officeDocument/2006/relationships/hyperlink" Target="Chapter-3/3-4%20Variational%20Principle.pptx" TargetMode="External"/><Relationship Id="rId10" Type="http://schemas.openxmlformats.org/officeDocument/2006/relationships/hyperlink" Target="Chapter-3/3-8%20Advection-Diffusion%20Equation.pptx" TargetMode="External"/><Relationship Id="rId4" Type="http://schemas.openxmlformats.org/officeDocument/2006/relationships/hyperlink" Target="Chapter-3/3-3%20Galerkin%20Weak%20Form.pptx" TargetMode="External"/><Relationship Id="rId9" Type="http://schemas.openxmlformats.org/officeDocument/2006/relationships/hyperlink" Target="Chapter-3/3-7%20Finite%20Element%20Formulation%20for%201D%20Problems.pptx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Chapter-4/4-5%20Higher%20Order%20Elements.pptx" TargetMode="External"/><Relationship Id="rId3" Type="http://schemas.openxmlformats.org/officeDocument/2006/relationships/hyperlink" Target="Chapter-4/4-1%20Strong%20and%20Weak%20Forms%20for%20Linear%20Elasticity.pptx" TargetMode="External"/><Relationship Id="rId7" Type="http://schemas.openxmlformats.org/officeDocument/2006/relationships/hyperlink" Target="Course%20Project.pptx" TargetMode="External"/><Relationship Id="rId12" Type="http://schemas.openxmlformats.org/officeDocument/2006/relationships/hyperlink" Target="Chapter-4/4-9%20FEM%20Modeling.pptx" TargetMode="External"/><Relationship Id="rId2" Type="http://schemas.openxmlformats.org/officeDocument/2006/relationships/hyperlink" Target="4-1%20Strong%20and%20Weak%20Forms%20for%20Linear%20Elasticity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Chapter-4/4-4%20Finite%20Element%20Discretization.pptx" TargetMode="External"/><Relationship Id="rId11" Type="http://schemas.openxmlformats.org/officeDocument/2006/relationships/hyperlink" Target="Chapter-4/4-8%20Recovery%20of%20Stresses.pptx" TargetMode="External"/><Relationship Id="rId5" Type="http://schemas.openxmlformats.org/officeDocument/2006/relationships/hyperlink" Target="Chapter-4/4-3%20Gauss%20Quadrature%20in%20Multidimensions.pptx" TargetMode="External"/><Relationship Id="rId10" Type="http://schemas.openxmlformats.org/officeDocument/2006/relationships/hyperlink" Target="Chapter-4/4-7%20Error%20Estimates.pptx" TargetMode="External"/><Relationship Id="rId4" Type="http://schemas.openxmlformats.org/officeDocument/2006/relationships/hyperlink" Target="Chapter-4/4-2%20Approximations%20for%20Multidimensional%20Problems.pptx" TargetMode="External"/><Relationship Id="rId9" Type="http://schemas.openxmlformats.org/officeDocument/2006/relationships/hyperlink" Target="Chapter-4/4-6%20Patch%20test.pptx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Chapter-5/Chapter-5%20Constrained%20Variational%20Principles%20and%20Incompressible%20Problems.pptx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hyperlink" Target="Chapter-6/6-2%20Timoshenko%20Beam.pptx" TargetMode="Externa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hyperlink" Target="Chapter-6/6-1%20Bernoulli-Euler%20Beam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hyperlink" Target="Chapter-6/6-4%20Shell%20Elements.pptx" TargetMode="External"/><Relationship Id="rId15" Type="http://schemas.openxmlformats.org/officeDocument/2006/relationships/image" Target="../media/image21.emf"/><Relationship Id="rId10" Type="http://schemas.openxmlformats.org/officeDocument/2006/relationships/image" Target="../media/image16.emf"/><Relationship Id="rId4" Type="http://schemas.openxmlformats.org/officeDocument/2006/relationships/hyperlink" Target="Chapter-6/6-3%20Plate%20Bending.pptx" TargetMode="External"/><Relationship Id="rId9" Type="http://schemas.openxmlformats.org/officeDocument/2006/relationships/image" Target="../media/image15.emf"/><Relationship Id="rId1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Chapter-7/7-1%20Linear%20Dynamic%20Analysis.pptx" TargetMode="External"/><Relationship Id="rId2" Type="http://schemas.openxmlformats.org/officeDocument/2006/relationships/hyperlink" Target="4-1%20Strong%20and%20Weak%20Forms%20for%20Linear%20Elasticity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Chapter-7/7-4%20Discrete%20Element%20Method.pptx" TargetMode="External"/><Relationship Id="rId5" Type="http://schemas.openxmlformats.org/officeDocument/2006/relationships/hyperlink" Target="Chapter-7/7-3%20Molecular%20Dynamics.pptx" TargetMode="External"/><Relationship Id="rId4" Type="http://schemas.openxmlformats.org/officeDocument/2006/relationships/hyperlink" Target="Chapter-7/7-2%20Boundary%20Element%20Method.pptx" TargetMode="Externa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hyperlink" Target="Chapter-2/2-2%20Element%20Stiffness%20Equation.pptx" TargetMode="External"/><Relationship Id="rId18" Type="http://schemas.openxmlformats.org/officeDocument/2006/relationships/hyperlink" Target="Chapter-3/3-1%20Strong%20Form%20in%201D%20Problems.pptx" TargetMode="External"/><Relationship Id="rId26" Type="http://schemas.openxmlformats.org/officeDocument/2006/relationships/hyperlink" Target="Chapter-5/5-5%20Nearly%20Incompressible%20Problems.pptx" TargetMode="External"/><Relationship Id="rId39" Type="http://schemas.openxmlformats.org/officeDocument/2006/relationships/hyperlink" Target="Chapter-3/&#31532;&#19977;&#31456;&#23567;&#32467;.pptx" TargetMode="External"/><Relationship Id="rId21" Type="http://schemas.openxmlformats.org/officeDocument/2006/relationships/hyperlink" Target="Chapter-5/Chapter-5%20Constrained%20Variational%20Principles%20and%20Incompressible%20Problems.pptx" TargetMode="External"/><Relationship Id="rId34" Type="http://schemas.openxmlformats.org/officeDocument/2006/relationships/hyperlink" Target="Chapter-3/3-5%20Gauss%20Quadrature.pptx" TargetMode="External"/><Relationship Id="rId42" Type="http://schemas.openxmlformats.org/officeDocument/2006/relationships/hyperlink" Target="Chapter-4/4-3%20Gauss%20Quadrature%20in%20Multidimensions.pptx" TargetMode="External"/><Relationship Id="rId47" Type="http://schemas.openxmlformats.org/officeDocument/2006/relationships/hyperlink" Target="Chapter-4/4-8%20Recovery%20of%20Stresses.pptx" TargetMode="External"/><Relationship Id="rId7" Type="http://schemas.openxmlformats.org/officeDocument/2006/relationships/hyperlink" Target="Chapter-1/Chapter-1%20&#32490;&#35770;.pptx#-1,20,1.3  &#26377;&#38480;&#20803;&#27861;&#30340;&#22522;&#26412;&#27010;&#24565;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Chapter-2/2-5%20Finite%20Element%20Programming.pptx" TargetMode="External"/><Relationship Id="rId29" Type="http://schemas.openxmlformats.org/officeDocument/2006/relationships/hyperlink" Target="Chapter-6/6-2%20Timoshenko%20Beam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Chapter-1/Chapter-1%20&#32490;&#35770;.pptx#-1,11,1.2 &#35745;&#31639;&#21147;&#23398;&#23548;&#35770;" TargetMode="External"/><Relationship Id="rId11" Type="http://schemas.openxmlformats.org/officeDocument/2006/relationships/hyperlink" Target="2-1%20Idealization%20&amp;%20Discretization.pptx" TargetMode="External"/><Relationship Id="rId24" Type="http://schemas.openxmlformats.org/officeDocument/2006/relationships/hyperlink" Target="Chapter-5/5-3%20Generalized%20Variational%20Principles.pptx" TargetMode="External"/><Relationship Id="rId32" Type="http://schemas.openxmlformats.org/officeDocument/2006/relationships/hyperlink" Target="4-1%20Strong%20and%20Weak%20Forms%20for%20Linear%20Elasticity.pptx" TargetMode="External"/><Relationship Id="rId37" Type="http://schemas.openxmlformats.org/officeDocument/2006/relationships/hyperlink" Target="Chapter-3/3-8%20Advection-Diffusion%20Equation.pptx" TargetMode="External"/><Relationship Id="rId40" Type="http://schemas.openxmlformats.org/officeDocument/2006/relationships/hyperlink" Target="Chapter-4/4-1%20Strong%20and%20Weak%20Forms%20for%20Linear%20Elasticity.pptx" TargetMode="External"/><Relationship Id="rId45" Type="http://schemas.openxmlformats.org/officeDocument/2006/relationships/hyperlink" Target="Chapter-4/4-6%20Patch%20test.pptx" TargetMode="External"/><Relationship Id="rId5" Type="http://schemas.openxmlformats.org/officeDocument/2006/relationships/hyperlink" Target="Chapter-1/Chapter-1%20&#32490;&#35770;.pptx#-1,3,1.1 &#35838;&#31243;&#30340;&#20027;&#35201;&#20869;&#23481;&#19982;&#35201;&#27714;                                            ..." TargetMode="External"/><Relationship Id="rId15" Type="http://schemas.openxmlformats.org/officeDocument/2006/relationships/hyperlink" Target="Chapter-2/2-4%20Solution%20of%20Equilibrium%20Equations.pptx" TargetMode="External"/><Relationship Id="rId23" Type="http://schemas.openxmlformats.org/officeDocument/2006/relationships/hyperlink" Target="Chapter-5/5-2%20Penalty%20Functions.pptx" TargetMode="External"/><Relationship Id="rId28" Type="http://schemas.openxmlformats.org/officeDocument/2006/relationships/hyperlink" Target="Chapter-6/6-1%20Bernoulli-Euler%20Beam.pptx" TargetMode="External"/><Relationship Id="rId36" Type="http://schemas.openxmlformats.org/officeDocument/2006/relationships/hyperlink" Target="Chapter-3/3-7%20Finite%20Element%20Formulation%20for%201D%20Problems.pptx" TargetMode="External"/><Relationship Id="rId10" Type="http://schemas.openxmlformats.org/officeDocument/2006/relationships/hyperlink" Target="Chapter-2/&#31532;2&#31456;%20&#30452;&#25509;&#21018;&#24230;&#27861;.pptx" TargetMode="External"/><Relationship Id="rId19" Type="http://schemas.openxmlformats.org/officeDocument/2006/relationships/hyperlink" Target="Chapter-3/3-2%20Weighted%20Residual%20Methods.pptx" TargetMode="External"/><Relationship Id="rId31" Type="http://schemas.openxmlformats.org/officeDocument/2006/relationships/hyperlink" Target="Chapter-6/6-4%20Shell%20Elements.pptx" TargetMode="External"/><Relationship Id="rId44" Type="http://schemas.openxmlformats.org/officeDocument/2006/relationships/hyperlink" Target="Chapter-4/4-5%20Higher%20Order%20Elements.pptx" TargetMode="External"/><Relationship Id="rId4" Type="http://schemas.openxmlformats.org/officeDocument/2006/relationships/hyperlink" Target="1-1.pptx" TargetMode="External"/><Relationship Id="rId9" Type="http://schemas.openxmlformats.org/officeDocument/2006/relationships/hyperlink" Target="Chapter-1/Chapter-1%20&#32490;&#35770;.pptx#-1,39,1.5 &#26377;&#38480;&#20803;&#27861;&#30340;&#24212;&#29992;&#23454;&#20363;" TargetMode="External"/><Relationship Id="rId14" Type="http://schemas.openxmlformats.org/officeDocument/2006/relationships/hyperlink" Target="Chapter-2/2-3%20Global%20Stiffness%20Equations.pptx" TargetMode="External"/><Relationship Id="rId22" Type="http://schemas.openxmlformats.org/officeDocument/2006/relationships/hyperlink" Target="Chapter-5/5-1%20Lagrange%20multipliers.pptx" TargetMode="External"/><Relationship Id="rId27" Type="http://schemas.openxmlformats.org/officeDocument/2006/relationships/hyperlink" Target="Chapter-6/Chapter-6%20Finite%20Element%20Formulation%20for%20Beams,%20Plates%20and%20Shells.pptx" TargetMode="External"/><Relationship Id="rId30" Type="http://schemas.openxmlformats.org/officeDocument/2006/relationships/hyperlink" Target="Chapter-6/6-3%20Plate%20Bending.pptx" TargetMode="External"/><Relationship Id="rId35" Type="http://schemas.openxmlformats.org/officeDocument/2006/relationships/hyperlink" Target="Chapter-3/3-6%20Approximations%20in%201D%20Problems.pptx" TargetMode="External"/><Relationship Id="rId43" Type="http://schemas.openxmlformats.org/officeDocument/2006/relationships/hyperlink" Target="Chapter-4/4-4%20Finite%20Element%20Discretization.pptx" TargetMode="External"/><Relationship Id="rId48" Type="http://schemas.openxmlformats.org/officeDocument/2006/relationships/hyperlink" Target="Chapter-4/4-9%20FEM%20Modeling.pptx" TargetMode="External"/><Relationship Id="rId8" Type="http://schemas.openxmlformats.org/officeDocument/2006/relationships/hyperlink" Target="Chapter-1/Chapter-1%20&#32490;&#35770;.pptx#-1,27,1.4 &#26377;&#38480;&#20803;&#27861;&#30340;&#21457;&#23637;&#21382;&#21490;" TargetMode="External"/><Relationship Id="rId3" Type="http://schemas.openxmlformats.org/officeDocument/2006/relationships/hyperlink" Target="Chapter-1/Chapter-1%20&#32490;&#35770;.pptx" TargetMode="External"/><Relationship Id="rId12" Type="http://schemas.openxmlformats.org/officeDocument/2006/relationships/hyperlink" Target="Chapter-2/2-1%20Idealization%20&amp;%20Discretization.pptx" TargetMode="External"/><Relationship Id="rId17" Type="http://schemas.openxmlformats.org/officeDocument/2006/relationships/hyperlink" Target="Chapter-3/&#31532;&#19977;&#31456;%20&#19968;&#32500;&#38382;&#39064;.pptx" TargetMode="External"/><Relationship Id="rId25" Type="http://schemas.openxmlformats.org/officeDocument/2006/relationships/hyperlink" Target="Chapter-5/5-4%20Incompressible%20Problems.pptx" TargetMode="External"/><Relationship Id="rId33" Type="http://schemas.openxmlformats.org/officeDocument/2006/relationships/hyperlink" Target="Chapter-3/3-4%20Variational%20Principle.pptx" TargetMode="External"/><Relationship Id="rId38" Type="http://schemas.openxmlformats.org/officeDocument/2006/relationships/hyperlink" Target="Chapter-3/3-9%20Convergence%20Analysis.pptx" TargetMode="External"/><Relationship Id="rId46" Type="http://schemas.openxmlformats.org/officeDocument/2006/relationships/hyperlink" Target="Chapter-4/4-7%20Error%20Estimates.pptx" TargetMode="External"/><Relationship Id="rId20" Type="http://schemas.openxmlformats.org/officeDocument/2006/relationships/hyperlink" Target="Chapter-3/3-3%20Galerkin%20Weak%20Form.pptx" TargetMode="External"/><Relationship Id="rId41" Type="http://schemas.openxmlformats.org/officeDocument/2006/relationships/hyperlink" Target="Chapter-4/4-2%20Approximations%20for%20Multidimensional%20Problems.ppt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zh-CN" altLang="en-US" sz="4800" b="1" dirty="0">
                <a:latin typeface="华文新魏"/>
                <a:ea typeface="华文新魏"/>
                <a:cs typeface="华文新魏"/>
              </a:rPr>
              <a:t>有限元法基础</a:t>
            </a:r>
            <a:br>
              <a:rPr lang="en-US" altLang="zh-CN" sz="4800" b="1" dirty="0">
                <a:latin typeface="华文新魏"/>
                <a:ea typeface="华文新魏"/>
                <a:cs typeface="华文新魏"/>
              </a:rPr>
            </a:br>
            <a:r>
              <a:rPr lang="en-US" altLang="zh-CN" sz="4800" b="1" dirty="0">
                <a:latin typeface="华文新魏"/>
                <a:ea typeface="华文新魏"/>
                <a:cs typeface="华文新魏"/>
              </a:rPr>
              <a:t>Finite Element Method</a:t>
            </a:r>
          </a:p>
        </p:txBody>
      </p:sp>
      <p:sp>
        <p:nvSpPr>
          <p:cNvPr id="2" name="副标题 1">
            <a:extLst>
              <a:ext uri="{FF2B5EF4-FFF2-40B4-BE49-F238E27FC236}">
                <a16:creationId xmlns:a16="http://schemas.microsoft.com/office/drawing/2014/main" id="{B6068740-9F73-0F48-BE40-2494EC1F1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63102"/>
            <a:ext cx="9144000" cy="2289794"/>
          </a:xfrm>
        </p:spPr>
        <p:txBody>
          <a:bodyPr>
            <a:normAutofit/>
          </a:bodyPr>
          <a:lstStyle/>
          <a:p>
            <a:pPr marL="728663" lvl="1" indent="-363538">
              <a:buClr>
                <a:srgbClr val="99CCFF"/>
              </a:buClr>
              <a:buSzPct val="70000"/>
              <a:tabLst>
                <a:tab pos="728663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zh-CN" altLang="en-US" sz="3200" b="1" dirty="0">
                <a:solidFill>
                  <a:srgbClr val="7030A0"/>
                </a:solidFill>
                <a:latin typeface="华文新魏" charset="-122"/>
                <a:ea typeface="华文新魏" charset="-122"/>
                <a:cs typeface="华文新魏" charset="-122"/>
              </a:rPr>
              <a:t>张</a:t>
            </a:r>
            <a:r>
              <a:rPr lang="en-US" altLang="zh-CN" sz="3200" b="1" dirty="0">
                <a:solidFill>
                  <a:srgbClr val="7030A0"/>
                </a:solidFill>
                <a:latin typeface="华文新魏" charset="-122"/>
                <a:ea typeface="华文新魏" charset="-122"/>
                <a:cs typeface="华文新魏" charset="-122"/>
              </a:rPr>
              <a:t> </a:t>
            </a:r>
            <a:r>
              <a:rPr lang="zh-CN" altLang="en-US" sz="3200" b="1" dirty="0">
                <a:solidFill>
                  <a:srgbClr val="7030A0"/>
                </a:solidFill>
                <a:latin typeface="华文新魏" charset="-122"/>
                <a:ea typeface="华文新魏" charset="-122"/>
                <a:cs typeface="华文新魏" charset="-122"/>
              </a:rPr>
              <a:t>雄</a:t>
            </a:r>
            <a:endParaRPr lang="en-US" altLang="zh-CN" sz="3200" b="1" dirty="0">
              <a:solidFill>
                <a:srgbClr val="7030A0"/>
              </a:solidFill>
              <a:latin typeface="华文新魏" charset="-122"/>
              <a:ea typeface="华文新魏" charset="-122"/>
              <a:cs typeface="华文新魏" charset="-122"/>
            </a:endParaRPr>
          </a:p>
          <a:p>
            <a:pPr marL="728663" lvl="1" indent="-363538">
              <a:buClr>
                <a:srgbClr val="99CCFF"/>
              </a:buClr>
              <a:buSzPct val="70000"/>
              <a:tabLst>
                <a:tab pos="728663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zh-CN" altLang="en-US" sz="2600" b="1" dirty="0">
                <a:solidFill>
                  <a:srgbClr val="7030A0"/>
                </a:solidFill>
                <a:latin typeface="华文新魏" charset="-122"/>
                <a:ea typeface="华文新魏" charset="-122"/>
                <a:cs typeface="华文新魏" charset="-122"/>
              </a:rPr>
              <a:t>清华大学航天航空学院</a:t>
            </a:r>
            <a:endParaRPr lang="en-US" altLang="zh-CN" sz="2600" b="1" dirty="0">
              <a:solidFill>
                <a:srgbClr val="7030A0"/>
              </a:solidFill>
              <a:latin typeface="华文新魏" charset="-122"/>
              <a:ea typeface="华文新魏" charset="-122"/>
              <a:cs typeface="华文新魏" charset="-122"/>
            </a:endParaRPr>
          </a:p>
          <a:p>
            <a:pPr marL="728663" lvl="1" indent="-363538">
              <a:spcBef>
                <a:spcPts val="1200"/>
              </a:spcBef>
              <a:buClr>
                <a:srgbClr val="99CCFF"/>
              </a:buClr>
              <a:buSzPct val="70000"/>
              <a:tabLst>
                <a:tab pos="728663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GB" altLang="zh-CN" sz="2600" b="1" dirty="0">
                <a:solidFill>
                  <a:schemeClr val="accent1">
                    <a:lumMod val="50000"/>
                  </a:schemeClr>
                </a:solidFill>
                <a:latin typeface="华文新魏" charset="-122"/>
              </a:rPr>
              <a:t>Email: </a:t>
            </a:r>
            <a:r>
              <a:rPr lang="en-GB" altLang="zh-CN" sz="2600" b="1" dirty="0" err="1">
                <a:solidFill>
                  <a:schemeClr val="accent1">
                    <a:lumMod val="50000"/>
                  </a:schemeClr>
                </a:solidFill>
                <a:latin typeface="华文新魏" charset="-122"/>
              </a:rPr>
              <a:t>xzhang@tsinghua.edu.cn</a:t>
            </a:r>
            <a:endParaRPr lang="en-GB" altLang="zh-CN" sz="2600" b="1" dirty="0">
              <a:solidFill>
                <a:schemeClr val="accent1">
                  <a:lumMod val="50000"/>
                </a:schemeClr>
              </a:solidFill>
              <a:latin typeface="华文新魏" charset="-122"/>
            </a:endParaRPr>
          </a:p>
          <a:p>
            <a:pPr marL="728663" lvl="1" indent="-363538">
              <a:buClr>
                <a:srgbClr val="99CCFF"/>
              </a:buClr>
              <a:buSzPct val="70000"/>
              <a:tabLst>
                <a:tab pos="728663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en-GB" altLang="zh-CN" sz="2600" b="1" dirty="0">
                <a:solidFill>
                  <a:schemeClr val="accent1">
                    <a:lumMod val="50000"/>
                  </a:schemeClr>
                </a:solidFill>
                <a:latin typeface="华文新魏" charset="-122"/>
              </a:rPr>
              <a:t>Web:  http://</a:t>
            </a:r>
            <a:r>
              <a:rPr lang="en-GB" altLang="zh-CN" sz="2600" b="1" dirty="0" err="1">
                <a:solidFill>
                  <a:schemeClr val="accent1">
                    <a:lumMod val="50000"/>
                  </a:schemeClr>
                </a:solidFill>
                <a:latin typeface="华文新魏" charset="-122"/>
              </a:rPr>
              <a:t>xzhang.comdyn.cn</a:t>
            </a:r>
            <a:endParaRPr lang="en-GB" altLang="zh-CN" sz="2600" b="1" dirty="0">
              <a:solidFill>
                <a:schemeClr val="accent1">
                  <a:lumMod val="50000"/>
                </a:schemeClr>
              </a:solidFill>
              <a:latin typeface="华文新魏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383"/>
    </mc:Choice>
    <mc:Fallback xmlns="">
      <p:transition spd="slow" advTm="38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7"/>
          <p:cNvSpPr>
            <a:spLocks noGrp="1" noChangeArrowheads="1"/>
          </p:cNvSpPr>
          <p:nvPr>
            <p:ph idx="1"/>
          </p:nvPr>
        </p:nvSpPr>
        <p:spPr>
          <a:xfrm>
            <a:off x="149431" y="658496"/>
            <a:ext cx="11693164" cy="5892770"/>
          </a:xfrm>
        </p:spPr>
        <p:txBody>
          <a:bodyPr>
            <a:noAutofit/>
          </a:bodyPr>
          <a:lstStyle/>
          <a:p>
            <a:r>
              <a:rPr lang="zh-CN" altLang="en-US" dirty="0">
                <a:solidFill>
                  <a:schemeClr val="tx2"/>
                </a:solidFill>
                <a:hlinkClick r:id="rId3" action="ppaction://hlinkpres?slideindex=1&amp;slidetitle="/>
              </a:rPr>
              <a:t>第</a:t>
            </a:r>
            <a:r>
              <a:rPr lang="en-US" altLang="zh-CN" dirty="0">
                <a:solidFill>
                  <a:schemeClr val="tx2"/>
                </a:solidFill>
                <a:hlinkClick r:id="rId3" action="ppaction://hlinkpres?slideindex=1&amp;slidetitle="/>
              </a:rPr>
              <a:t>1</a:t>
            </a:r>
            <a:r>
              <a:rPr lang="zh-CN" altLang="en-US" dirty="0">
                <a:solidFill>
                  <a:schemeClr val="tx2"/>
                </a:solidFill>
                <a:hlinkClick r:id="rId3" action="ppaction://hlinkpres?slideindex=1&amp;slidetitle="/>
              </a:rPr>
              <a:t>章 绪论</a:t>
            </a:r>
            <a:endParaRPr lang="en-US" altLang="zh-CN" dirty="0">
              <a:solidFill>
                <a:schemeClr val="tx2"/>
              </a:solidFill>
            </a:endParaRPr>
          </a:p>
          <a:p>
            <a:r>
              <a:rPr lang="zh-CN" altLang="en-US" sz="2000" dirty="0">
                <a:hlinkClick r:id="rId4" action="ppaction://hlinksldjump"/>
              </a:rPr>
              <a:t>第</a:t>
            </a:r>
            <a:r>
              <a:rPr lang="en-US" altLang="zh-CN" sz="2000" dirty="0">
                <a:hlinkClick r:id="rId4" action="ppaction://hlinksldjump"/>
              </a:rPr>
              <a:t>2</a:t>
            </a:r>
            <a:r>
              <a:rPr lang="zh-CN" altLang="en-US" sz="2000" dirty="0">
                <a:hlinkClick r:id="rId4" action="ppaction://hlinksldjump"/>
              </a:rPr>
              <a:t>章 直接刚度</a:t>
            </a:r>
            <a:r>
              <a:rPr lang="zh-CN" altLang="en-US" sz="2000" dirty="0">
                <a:solidFill>
                  <a:schemeClr val="tx1"/>
                </a:solidFill>
                <a:hlinkClick r:id="rId4" action="ppaction://hlinksldjump"/>
              </a:rPr>
              <a:t>法</a:t>
            </a:r>
            <a:endParaRPr lang="en-US" altLang="zh-CN" sz="2000" dirty="0">
              <a:solidFill>
                <a:schemeClr val="tx1"/>
              </a:solidFill>
            </a:endParaRPr>
          </a:p>
          <a:p>
            <a:r>
              <a:rPr lang="zh-CN" altLang="en-US" sz="2000" dirty="0">
                <a:hlinkClick r:id="rId5" action="ppaction://hlinksldjump"/>
              </a:rPr>
              <a:t>第</a:t>
            </a:r>
            <a:r>
              <a:rPr lang="en-US" altLang="zh-CN" sz="2000" dirty="0">
                <a:hlinkClick r:id="rId5" action="ppaction://hlinksldjump"/>
              </a:rPr>
              <a:t>3</a:t>
            </a:r>
            <a:r>
              <a:rPr lang="zh-CN" altLang="en-US" sz="2000" dirty="0">
                <a:hlinkClick r:id="rId5" action="ppaction://hlinksldjump"/>
              </a:rPr>
              <a:t>章 一维问题</a:t>
            </a:r>
            <a:endParaRPr lang="en-US" altLang="zh-CN" sz="2000" dirty="0"/>
          </a:p>
          <a:p>
            <a:r>
              <a:rPr lang="zh-CN" altLang="en-US" dirty="0">
                <a:hlinkClick r:id="rId6" action="ppaction://hlinksldjump"/>
              </a:rPr>
              <a:t>第</a:t>
            </a:r>
            <a:r>
              <a:rPr lang="en-US" altLang="zh-CN" dirty="0">
                <a:hlinkClick r:id="rId6" action="ppaction://hlinksldjump"/>
              </a:rPr>
              <a:t>4</a:t>
            </a:r>
            <a:r>
              <a:rPr lang="zh-CN" altLang="en-US" dirty="0">
                <a:hlinkClick r:id="rId6" action="ppaction://hlinksldjump"/>
              </a:rPr>
              <a:t>章 线弹性问题</a:t>
            </a:r>
            <a:endParaRPr lang="en-US" altLang="zh-CN" dirty="0"/>
          </a:p>
          <a:p>
            <a:r>
              <a:rPr lang="zh-CN" altLang="en-US" dirty="0">
                <a:hlinkClick r:id="rId7" action="ppaction://hlinkpres?slideindex=1&amp;slidetitle="/>
              </a:rPr>
              <a:t>第</a:t>
            </a:r>
            <a:r>
              <a:rPr lang="en-US" altLang="zh-CN" dirty="0">
                <a:hlinkClick r:id="rId7" action="ppaction://hlinkpres?slideindex=1&amp;slidetitle="/>
              </a:rPr>
              <a:t>5</a:t>
            </a:r>
            <a:r>
              <a:rPr lang="zh-CN" altLang="en-US" dirty="0">
                <a:hlinkClick r:id="rId7" action="ppaction://hlinkpres?slideindex=1&amp;slidetitle="/>
              </a:rPr>
              <a:t>章约束变分原理和不可压缩问题</a:t>
            </a:r>
            <a:endParaRPr lang="en-US" altLang="zh-CN" dirty="0"/>
          </a:p>
          <a:p>
            <a:r>
              <a:rPr lang="en-US" altLang="zh-CN" sz="2000" dirty="0">
                <a:solidFill>
                  <a:schemeClr val="tx1"/>
                </a:solidFill>
                <a:cs typeface="Times New Roman"/>
                <a:hlinkClick r:id="rId8" action="ppaction://hlinksldjump"/>
              </a:rPr>
              <a:t>第6章 </a:t>
            </a:r>
            <a:r>
              <a:rPr lang="zh-CN" altLang="en-US" sz="2000" dirty="0">
                <a:solidFill>
                  <a:schemeClr val="tx1"/>
                </a:solidFill>
                <a:cs typeface="Times New Roman"/>
                <a:hlinkClick r:id="rId8" action="ppaction://hlinksldjump"/>
              </a:rPr>
              <a:t>梁板壳问题</a:t>
            </a:r>
            <a:endParaRPr lang="en-US" altLang="zh-CN" sz="2000" dirty="0">
              <a:solidFill>
                <a:schemeClr val="tx1"/>
              </a:solidFill>
              <a:cs typeface="Times New Roman"/>
            </a:endParaRPr>
          </a:p>
          <a:p>
            <a:r>
              <a:rPr lang="zh-CN" altLang="en-US" sz="2000" dirty="0">
                <a:solidFill>
                  <a:schemeClr val="tx1"/>
                </a:solidFill>
                <a:hlinkClick r:id="rId9" action="ppaction://hlinksldjump"/>
              </a:rPr>
              <a:t>第</a:t>
            </a:r>
            <a:r>
              <a:rPr lang="en-US" altLang="zh-CN" sz="2000" dirty="0">
                <a:solidFill>
                  <a:schemeClr val="tx1"/>
                </a:solidFill>
                <a:hlinkClick r:id="rId9" action="ppaction://hlinksldjump"/>
              </a:rPr>
              <a:t>7</a:t>
            </a:r>
            <a:r>
              <a:rPr lang="zh-CN" altLang="en-US" sz="2000" dirty="0">
                <a:solidFill>
                  <a:schemeClr val="tx1"/>
                </a:solidFill>
                <a:hlinkClick r:id="rId9" action="ppaction://hlinksldjump"/>
              </a:rPr>
              <a:t>章 专题</a:t>
            </a:r>
            <a:endParaRPr lang="en-US" altLang="zh-CN" sz="2000" dirty="0">
              <a:solidFill>
                <a:schemeClr val="tx1"/>
              </a:solidFill>
            </a:endParaRPr>
          </a:p>
          <a:p>
            <a:r>
              <a:rPr lang="en-US" altLang="zh-CN" b="1" dirty="0"/>
              <a:t>第8章 </a:t>
            </a:r>
            <a:r>
              <a:rPr lang="en-US" altLang="zh-CN" b="1" dirty="0" err="1"/>
              <a:t>有限元商用软件导论</a:t>
            </a:r>
            <a:r>
              <a:rPr lang="en-US" altLang="zh-CN" b="1" dirty="0"/>
              <a:t> (</a:t>
            </a:r>
            <a:r>
              <a:rPr lang="zh-CN" altLang="en-US" b="1" dirty="0"/>
              <a:t>两次课，穿插</a:t>
            </a:r>
            <a:r>
              <a:rPr lang="en-US" altLang="zh-CN" b="1" dirty="0"/>
              <a:t>)</a:t>
            </a:r>
            <a:endParaRPr lang="en-US" altLang="zh-CN" dirty="0"/>
          </a:p>
          <a:p>
            <a:endParaRPr lang="en-US" altLang="zh-CN" dirty="0">
              <a:hlinkClick r:id="rId10" action="ppaction://hlinkpres?slideindex=1&amp;slidetitle=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altLang="zh-CN" dirty="0">
              <a:solidFill>
                <a:srgbClr val="FF0000"/>
              </a:solidFill>
              <a:hlinkClick r:id="rId11" action="ppaction://hlinkpres?slideindex=1&amp;slidetitle="/>
            </a:endParaRPr>
          </a:p>
        </p:txBody>
      </p:sp>
      <p:sp>
        <p:nvSpPr>
          <p:cNvPr id="440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有限元法</a:t>
            </a:r>
          </a:p>
        </p:txBody>
      </p:sp>
    </p:spTree>
    <p:extLst>
      <p:ext uri="{BB962C8B-B14F-4D97-AF65-F5344CB8AC3E}">
        <p14:creationId xmlns:p14="http://schemas.microsoft.com/office/powerpoint/2010/main" val="132543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000" dirty="0"/>
              <a:t>第</a:t>
            </a:r>
            <a:r>
              <a:rPr lang="en-US" altLang="zh-CN" sz="2000" dirty="0"/>
              <a:t>2</a:t>
            </a:r>
            <a:r>
              <a:rPr lang="zh-CN" altLang="en-US" sz="2000" dirty="0"/>
              <a:t>章 直接刚度</a:t>
            </a:r>
            <a:r>
              <a:rPr lang="zh-CN" altLang="en-US" sz="2000" dirty="0">
                <a:solidFill>
                  <a:schemeClr val="tx1"/>
                </a:solidFill>
              </a:rPr>
              <a:t>法</a:t>
            </a:r>
            <a:endParaRPr lang="en-US" altLang="zh-CN" sz="1800" dirty="0">
              <a:solidFill>
                <a:srgbClr val="FF000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hlinkClick r:id="rId4"/>
              </a:rPr>
              <a:t>2.1 </a:t>
            </a:r>
            <a:r>
              <a:rPr lang="zh-CN" altLang="en-US" sz="2000" dirty="0">
                <a:hlinkClick r:id="rId4"/>
              </a:rPr>
              <a:t>理想化与离散化</a:t>
            </a:r>
            <a:r>
              <a:rPr lang="en-US" altLang="zh-CN" sz="2000" dirty="0"/>
              <a:t> </a:t>
            </a:r>
            <a:r>
              <a:rPr lang="en-US" altLang="zh-CN" sz="2000" dirty="0">
                <a:solidFill>
                  <a:srgbClr val="3333CC"/>
                </a:solidFill>
              </a:rPr>
              <a:t>Idealization</a:t>
            </a:r>
            <a:r>
              <a:rPr lang="zh-CN" altLang="en-US" sz="2000" dirty="0">
                <a:solidFill>
                  <a:srgbClr val="3333CC"/>
                </a:solidFill>
              </a:rPr>
              <a:t> </a:t>
            </a:r>
            <a:r>
              <a:rPr lang="en-US" altLang="zh-CN" sz="2000" dirty="0">
                <a:solidFill>
                  <a:srgbClr val="3333CC"/>
                </a:solidFill>
              </a:rPr>
              <a:t>&amp;</a:t>
            </a:r>
            <a:r>
              <a:rPr lang="zh-CN" altLang="en-US" sz="2000" dirty="0">
                <a:solidFill>
                  <a:srgbClr val="3333CC"/>
                </a:solidFill>
              </a:rPr>
              <a:t> </a:t>
            </a:r>
            <a:r>
              <a:rPr lang="en-US" altLang="zh-CN" sz="2000" dirty="0">
                <a:solidFill>
                  <a:srgbClr val="3333CC"/>
                </a:solidFill>
              </a:rPr>
              <a:t>Discretization</a:t>
            </a:r>
            <a:endParaRPr lang="en-US" sz="2000" dirty="0">
              <a:hlinkClick r:id="rId5"/>
            </a:endParaRPr>
          </a:p>
          <a:p>
            <a:pPr lvl="1">
              <a:spcBef>
                <a:spcPts val="600"/>
              </a:spcBef>
            </a:pPr>
            <a:r>
              <a:rPr lang="en-US" sz="2000" dirty="0">
                <a:hlinkClick r:id="rId5"/>
              </a:rPr>
              <a:t>2.2 </a:t>
            </a:r>
            <a:r>
              <a:rPr lang="zh-CN" altLang="en-US" sz="2000" dirty="0">
                <a:hlinkClick r:id="rId5"/>
              </a:rPr>
              <a:t>单元刚度</a:t>
            </a:r>
            <a:r>
              <a:rPr lang="en-US" sz="2000" dirty="0" err="1">
                <a:hlinkClick r:id="rId5"/>
              </a:rPr>
              <a:t>方程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2"/>
                </a:solidFill>
              </a:rPr>
              <a:t>Element Stiffn</a:t>
            </a:r>
            <a:r>
              <a:rPr lang="en-US" altLang="zh-CN" sz="2000" dirty="0">
                <a:solidFill>
                  <a:schemeClr val="accent2"/>
                </a:solidFill>
              </a:rPr>
              <a:t>e</a:t>
            </a:r>
            <a:r>
              <a:rPr lang="en-US" sz="2000" dirty="0">
                <a:solidFill>
                  <a:schemeClr val="accent2"/>
                </a:solidFill>
              </a:rPr>
              <a:t>ss Equation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hlinkClick r:id="rId6"/>
              </a:rPr>
              <a:t>2.3 </a:t>
            </a:r>
            <a:r>
              <a:rPr lang="zh-CN" altLang="en-US" sz="2000" dirty="0">
                <a:hlinkClick r:id="rId6"/>
              </a:rPr>
              <a:t>总体刚度方程</a:t>
            </a:r>
            <a:r>
              <a:rPr lang="en-US" sz="2000" dirty="0"/>
              <a:t>  </a:t>
            </a:r>
            <a:r>
              <a:rPr lang="en-US" sz="2000" dirty="0">
                <a:solidFill>
                  <a:srgbClr val="3333CC"/>
                </a:solidFill>
              </a:rPr>
              <a:t>Global Stiffness Equations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rgbClr val="3333CC"/>
                </a:solidFill>
                <a:hlinkClick r:id="rId7"/>
              </a:rPr>
              <a:t>2.4 </a:t>
            </a:r>
            <a:r>
              <a:rPr lang="zh-CN" altLang="en-US" sz="2000" dirty="0">
                <a:solidFill>
                  <a:srgbClr val="3333CC"/>
                </a:solidFill>
                <a:hlinkClick r:id="rId7"/>
              </a:rPr>
              <a:t>平衡方程的求解</a:t>
            </a:r>
            <a:r>
              <a:rPr lang="en-US" altLang="zh-CN" sz="2000" dirty="0">
                <a:solidFill>
                  <a:srgbClr val="3333CC"/>
                </a:solidFill>
              </a:rPr>
              <a:t>  </a:t>
            </a:r>
            <a:r>
              <a:rPr lang="en-US" sz="2000" dirty="0">
                <a:solidFill>
                  <a:srgbClr val="3333CC"/>
                </a:solidFill>
              </a:rPr>
              <a:t>Solution of Equilibrium Equations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hlinkClick r:id="rId8"/>
              </a:rPr>
              <a:t>2.5 </a:t>
            </a:r>
            <a:r>
              <a:rPr lang="zh-CN" altLang="en-US" sz="2000" dirty="0">
                <a:solidFill>
                  <a:schemeClr val="tx1"/>
                </a:solidFill>
                <a:hlinkClick r:id="rId8"/>
              </a:rPr>
              <a:t>有限元程序设计</a:t>
            </a:r>
            <a:r>
              <a:rPr lang="en-US" altLang="zh-CN" sz="2000" dirty="0">
                <a:solidFill>
                  <a:schemeClr val="tx1"/>
                </a:solidFill>
              </a:rPr>
              <a:t>  </a:t>
            </a:r>
            <a:r>
              <a:rPr lang="en-US" altLang="zh-CN" sz="2000" dirty="0">
                <a:solidFill>
                  <a:srgbClr val="3333CC"/>
                </a:solidFill>
              </a:rPr>
              <a:t>Finite Element Programming</a:t>
            </a:r>
            <a:endParaRPr lang="en-US" sz="2000" dirty="0">
              <a:solidFill>
                <a:srgbClr val="3333CC"/>
              </a:solidFill>
            </a:endParaRPr>
          </a:p>
          <a:p>
            <a:pPr>
              <a:buNone/>
            </a:pPr>
            <a:endParaRPr lang="en-US" sz="2000" dirty="0"/>
          </a:p>
        </p:txBody>
      </p:sp>
      <p:sp>
        <p:nvSpPr>
          <p:cNvPr id="440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有限元法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71F4BAD-34BC-FE4A-8E4C-8A85D90C527B}"/>
              </a:ext>
            </a:extLst>
          </p:cNvPr>
          <p:cNvGrpSpPr>
            <a:grpSpLocks noChangeAspect="1"/>
          </p:cNvGrpSpPr>
          <p:nvPr/>
        </p:nvGrpSpPr>
        <p:grpSpPr>
          <a:xfrm>
            <a:off x="356349" y="3259058"/>
            <a:ext cx="6595363" cy="3429996"/>
            <a:chOff x="1489214" y="2453878"/>
            <a:chExt cx="6017924" cy="3113343"/>
          </a:xfrm>
        </p:grpSpPr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500EB3D9-41EC-BC44-9A13-EF391CB82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63714" y="3565946"/>
              <a:ext cx="1770380" cy="1101090"/>
            </a:xfrm>
            <a:prstGeom prst="rect">
              <a:avLst/>
            </a:prstGeom>
          </p:spPr>
        </p:pic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FBFBB3AA-BC47-654F-AAC3-8B8AF200B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48339" y="3151779"/>
              <a:ext cx="1057910" cy="496570"/>
            </a:xfrm>
            <a:prstGeom prst="rect">
              <a:avLst/>
            </a:prstGeom>
          </p:spPr>
        </p:pic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DA95FD6E-289B-F74E-B108-3F18692C6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96852" y="2785293"/>
              <a:ext cx="1165860" cy="777240"/>
            </a:xfrm>
            <a:prstGeom prst="rect">
              <a:avLst/>
            </a:prstGeom>
          </p:spPr>
        </p:pic>
        <p:pic>
          <p:nvPicPr>
            <p:cNvPr id="8" name="Picture 20">
              <a:extLst>
                <a:ext uri="{FF2B5EF4-FFF2-40B4-BE49-F238E27FC236}">
                  <a16:creationId xmlns:a16="http://schemas.microsoft.com/office/drawing/2014/main" id="{9405D8C3-5B00-224C-BC73-9CB6A5C66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955143" y="4929807"/>
              <a:ext cx="1297541" cy="302759"/>
            </a:xfrm>
            <a:prstGeom prst="rect">
              <a:avLst/>
            </a:prstGeom>
          </p:spPr>
        </p:pic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6CB0FC13-7F93-F147-8EF3-96A2200CD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089058" y="3134243"/>
              <a:ext cx="2418080" cy="90678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F8A2F0-2F47-F542-9AF8-AD555A114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89214" y="2985470"/>
              <a:ext cx="1360170" cy="1165860"/>
            </a:xfrm>
            <a:prstGeom prst="rect">
              <a:avLst/>
            </a:prstGeom>
          </p:spPr>
        </p:pic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D2DE07AC-6B10-5847-B9AA-E641E757F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84904" y="3134241"/>
              <a:ext cx="1338580" cy="906780"/>
            </a:xfrm>
            <a:prstGeom prst="rect">
              <a:avLst/>
            </a:prstGeom>
          </p:spPr>
        </p:pic>
        <p:pic>
          <p:nvPicPr>
            <p:cNvPr id="12" name="Picture 21">
              <a:extLst>
                <a:ext uri="{FF2B5EF4-FFF2-40B4-BE49-F238E27FC236}">
                  <a16:creationId xmlns:a16="http://schemas.microsoft.com/office/drawing/2014/main" id="{EFDAECDA-0723-1B49-BCBB-CD33B79BD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927421" y="4136932"/>
              <a:ext cx="1417142" cy="296119"/>
            </a:xfrm>
            <a:prstGeom prst="rect">
              <a:avLst/>
            </a:prstGeom>
          </p:spPr>
        </p:pic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16CEA9D5-6D94-F741-B860-1B5464BBC9AE}"/>
                </a:ext>
              </a:extLst>
            </p:cNvPr>
            <p:cNvGrpSpPr/>
            <p:nvPr/>
          </p:nvGrpSpPr>
          <p:grpSpPr>
            <a:xfrm>
              <a:off x="4554194" y="4033357"/>
              <a:ext cx="2233563" cy="717910"/>
              <a:chOff x="4182898" y="2885738"/>
              <a:chExt cx="2233563" cy="717910"/>
            </a:xfrm>
          </p:grpSpPr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26D231D4-FB62-F044-BC20-7EF145FD6811}"/>
                  </a:ext>
                </a:extLst>
              </p:cNvPr>
              <p:cNvGrpSpPr/>
              <p:nvPr/>
            </p:nvGrpSpPr>
            <p:grpSpPr>
              <a:xfrm>
                <a:off x="4182898" y="2885738"/>
                <a:ext cx="2233563" cy="633679"/>
                <a:chOff x="4182898" y="2885738"/>
                <a:chExt cx="2233563" cy="633679"/>
              </a:xfrm>
            </p:grpSpPr>
            <p:cxnSp>
              <p:nvCxnSpPr>
                <p:cNvPr id="27" name="直接箭头连接符 16">
                  <a:extLst>
                    <a:ext uri="{FF2B5EF4-FFF2-40B4-BE49-F238E27FC236}">
                      <a16:creationId xmlns:a16="http://schemas.microsoft.com/office/drawing/2014/main" id="{4D05BD73-456D-8642-A3BE-55EC8856D880}"/>
                    </a:ext>
                  </a:extLst>
                </p:cNvPr>
                <p:cNvCxnSpPr/>
                <p:nvPr/>
              </p:nvCxnSpPr>
              <p:spPr bwMode="auto">
                <a:xfrm flipV="1">
                  <a:off x="4182898" y="2899962"/>
                  <a:ext cx="0" cy="619455"/>
                </a:xfrm>
                <a:prstGeom prst="straightConnector1">
                  <a:avLst/>
                </a:prstGeom>
                <a:solidFill>
                  <a:schemeClr val="accent1"/>
                </a:solidFill>
                <a:ln w="44450" cap="flat" cmpd="sng" algn="ctr">
                  <a:solidFill>
                    <a:srgbClr val="0070C0"/>
                  </a:solidFill>
                  <a:prstDash val="solid"/>
                  <a:round/>
                  <a:headEnd type="none" w="sm" len="med"/>
                  <a:tailEnd type="triangle" w="med" len="med"/>
                </a:ln>
                <a:effectLst/>
              </p:spPr>
            </p:cxnSp>
            <p:cxnSp>
              <p:nvCxnSpPr>
                <p:cNvPr id="28" name="直接连接符 19">
                  <a:extLst>
                    <a:ext uri="{FF2B5EF4-FFF2-40B4-BE49-F238E27FC236}">
                      <a16:creationId xmlns:a16="http://schemas.microsoft.com/office/drawing/2014/main" id="{620DF4C9-1E2D-D347-9D65-52BE78A66DDF}"/>
                    </a:ext>
                  </a:extLst>
                </p:cNvPr>
                <p:cNvCxnSpPr/>
                <p:nvPr/>
              </p:nvCxnSpPr>
              <p:spPr bwMode="auto">
                <a:xfrm>
                  <a:off x="4182898" y="3508454"/>
                  <a:ext cx="2233563" cy="0"/>
                </a:xfrm>
                <a:prstGeom prst="line">
                  <a:avLst/>
                </a:prstGeom>
                <a:solidFill>
                  <a:schemeClr val="accent1"/>
                </a:solidFill>
                <a:ln w="4445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" name="直接箭头连接符 22">
                  <a:extLst>
                    <a:ext uri="{FF2B5EF4-FFF2-40B4-BE49-F238E27FC236}">
                      <a16:creationId xmlns:a16="http://schemas.microsoft.com/office/drawing/2014/main" id="{D30A3B19-0D6C-024B-8A67-EF70C491295F}"/>
                    </a:ext>
                  </a:extLst>
                </p:cNvPr>
                <p:cNvCxnSpPr/>
                <p:nvPr/>
              </p:nvCxnSpPr>
              <p:spPr bwMode="auto">
                <a:xfrm flipV="1">
                  <a:off x="6416461" y="2885738"/>
                  <a:ext cx="0" cy="633679"/>
                </a:xfrm>
                <a:prstGeom prst="straightConnector1">
                  <a:avLst/>
                </a:prstGeom>
                <a:solidFill>
                  <a:schemeClr val="accent1"/>
                </a:solidFill>
                <a:ln w="44450" cap="flat" cmpd="sng" algn="ctr">
                  <a:solidFill>
                    <a:srgbClr val="0070C0"/>
                  </a:solidFill>
                  <a:prstDash val="solid"/>
                  <a:round/>
                  <a:headEnd type="none" w="sm" len="med"/>
                  <a:tailEnd type="none" w="med" len="med"/>
                </a:ln>
                <a:effectLst/>
              </p:spPr>
            </p:cxnSp>
          </p:grp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C8A2FD70-15CF-4142-A515-A502AC340795}"/>
                  </a:ext>
                </a:extLst>
              </p:cNvPr>
              <p:cNvSpPr txBox="1"/>
              <p:nvPr/>
            </p:nvSpPr>
            <p:spPr>
              <a:xfrm>
                <a:off x="4557997" y="3201845"/>
                <a:ext cx="1738148" cy="401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dirty="0"/>
                  <a:t>solution error</a:t>
                </a:r>
                <a:endParaRPr lang="zh-CN" altLang="en-US" sz="1800" b="1" dirty="0"/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15EB64CB-D7AF-1C41-9844-566AE1B3297F}"/>
                </a:ext>
              </a:extLst>
            </p:cNvPr>
            <p:cNvGrpSpPr/>
            <p:nvPr/>
          </p:nvGrpSpPr>
          <p:grpSpPr>
            <a:xfrm>
              <a:off x="2306315" y="2453878"/>
              <a:ext cx="2257023" cy="654018"/>
              <a:chOff x="6416461" y="790364"/>
              <a:chExt cx="2257023" cy="654018"/>
            </a:xfrm>
          </p:grpSpPr>
          <p:cxnSp>
            <p:nvCxnSpPr>
              <p:cNvPr id="21" name="直接箭头连接符 34">
                <a:extLst>
                  <a:ext uri="{FF2B5EF4-FFF2-40B4-BE49-F238E27FC236}">
                    <a16:creationId xmlns:a16="http://schemas.microsoft.com/office/drawing/2014/main" id="{7E8E9D5D-FD7A-9F4F-8E72-A455A9A330E7}"/>
                  </a:ext>
                </a:extLst>
              </p:cNvPr>
              <p:cNvCxnSpPr/>
              <p:nvPr/>
            </p:nvCxnSpPr>
            <p:spPr bwMode="auto">
              <a:xfrm flipV="1">
                <a:off x="6430777" y="824927"/>
                <a:ext cx="0" cy="619455"/>
              </a:xfrm>
              <a:prstGeom prst="straightConnector1">
                <a:avLst/>
              </a:prstGeom>
              <a:solidFill>
                <a:schemeClr val="accent1"/>
              </a:solidFill>
              <a:ln w="44450" cap="flat" cmpd="sng" algn="ctr">
                <a:solidFill>
                  <a:srgbClr val="0070C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22" name="直接连接符 35">
                <a:extLst>
                  <a:ext uri="{FF2B5EF4-FFF2-40B4-BE49-F238E27FC236}">
                    <a16:creationId xmlns:a16="http://schemas.microsoft.com/office/drawing/2014/main" id="{C9332C70-18CD-2F41-9D32-6870AC13C9F1}"/>
                  </a:ext>
                </a:extLst>
              </p:cNvPr>
              <p:cNvCxnSpPr/>
              <p:nvPr/>
            </p:nvCxnSpPr>
            <p:spPr bwMode="auto">
              <a:xfrm>
                <a:off x="6416461" y="839449"/>
                <a:ext cx="2233563" cy="0"/>
              </a:xfrm>
              <a:prstGeom prst="line">
                <a:avLst/>
              </a:prstGeom>
              <a:solidFill>
                <a:schemeClr val="accent1"/>
              </a:solidFill>
              <a:ln w="444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直接箭头连接符 36">
                <a:extLst>
                  <a:ext uri="{FF2B5EF4-FFF2-40B4-BE49-F238E27FC236}">
                    <a16:creationId xmlns:a16="http://schemas.microsoft.com/office/drawing/2014/main" id="{23E3CC88-93D1-594F-A0EB-91393CD4A0FD}"/>
                  </a:ext>
                </a:extLst>
              </p:cNvPr>
              <p:cNvCxnSpPr/>
              <p:nvPr/>
            </p:nvCxnSpPr>
            <p:spPr bwMode="auto">
              <a:xfrm flipV="1">
                <a:off x="8664340" y="810703"/>
                <a:ext cx="0" cy="633679"/>
              </a:xfrm>
              <a:prstGeom prst="straightConnector1">
                <a:avLst/>
              </a:prstGeom>
              <a:solidFill>
                <a:schemeClr val="accent1"/>
              </a:solidFill>
              <a:ln w="444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2B3B43E-911C-2D4E-8D0B-4D8F430DB540}"/>
                  </a:ext>
                </a:extLst>
              </p:cNvPr>
              <p:cNvSpPr txBox="1"/>
              <p:nvPr/>
            </p:nvSpPr>
            <p:spPr>
              <a:xfrm>
                <a:off x="6723748" y="790364"/>
                <a:ext cx="1949736" cy="401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dirty="0"/>
                  <a:t>modeling error</a:t>
                </a:r>
                <a:endParaRPr lang="zh-CN" altLang="en-US" sz="1800" b="1" dirty="0"/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9B783809-4114-7F4B-A68D-2BD7D1CE095A}"/>
                </a:ext>
              </a:extLst>
            </p:cNvPr>
            <p:cNvGrpSpPr/>
            <p:nvPr/>
          </p:nvGrpSpPr>
          <p:grpSpPr>
            <a:xfrm>
              <a:off x="2105657" y="4034163"/>
              <a:ext cx="5202455" cy="1533058"/>
              <a:chOff x="2151312" y="1904040"/>
              <a:chExt cx="5202455" cy="1533058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866F8C2-A427-B944-8499-37F84B9D9DF9}"/>
                  </a:ext>
                </a:extLst>
              </p:cNvPr>
              <p:cNvGrpSpPr/>
              <p:nvPr/>
            </p:nvGrpSpPr>
            <p:grpSpPr>
              <a:xfrm>
                <a:off x="2151312" y="1904040"/>
                <a:ext cx="4971445" cy="1471908"/>
                <a:chOff x="2151312" y="1904040"/>
                <a:chExt cx="4971445" cy="1471908"/>
              </a:xfrm>
            </p:grpSpPr>
            <p:cxnSp>
              <p:nvCxnSpPr>
                <p:cNvPr id="18" name="直接箭头连接符 42">
                  <a:extLst>
                    <a:ext uri="{FF2B5EF4-FFF2-40B4-BE49-F238E27FC236}">
                      <a16:creationId xmlns:a16="http://schemas.microsoft.com/office/drawing/2014/main" id="{51E438EA-32C4-2A49-97E9-245ACAA24990}"/>
                    </a:ext>
                  </a:extLst>
                </p:cNvPr>
                <p:cNvCxnSpPr/>
                <p:nvPr/>
              </p:nvCxnSpPr>
              <p:spPr bwMode="auto">
                <a:xfrm flipV="1">
                  <a:off x="2151312" y="1904040"/>
                  <a:ext cx="0" cy="1471908"/>
                </a:xfrm>
                <a:prstGeom prst="straightConnector1">
                  <a:avLst/>
                </a:prstGeom>
                <a:solidFill>
                  <a:schemeClr val="accent1"/>
                </a:solidFill>
                <a:ln w="44450" cap="flat" cmpd="sng" algn="ctr">
                  <a:solidFill>
                    <a:srgbClr val="0070C0"/>
                  </a:solidFill>
                  <a:prstDash val="solid"/>
                  <a:round/>
                  <a:headEnd type="none" w="sm" len="med"/>
                  <a:tailEnd type="triangle" w="med" len="med"/>
                </a:ln>
                <a:effectLst/>
              </p:spPr>
            </p:cxnSp>
            <p:cxnSp>
              <p:nvCxnSpPr>
                <p:cNvPr id="19" name="直接连接符 43">
                  <a:extLst>
                    <a:ext uri="{FF2B5EF4-FFF2-40B4-BE49-F238E27FC236}">
                      <a16:creationId xmlns:a16="http://schemas.microsoft.com/office/drawing/2014/main" id="{487E10C1-A8DD-7E41-ABAD-B11821462B66}"/>
                    </a:ext>
                  </a:extLst>
                </p:cNvPr>
                <p:cNvCxnSpPr/>
                <p:nvPr/>
              </p:nvCxnSpPr>
              <p:spPr bwMode="auto">
                <a:xfrm>
                  <a:off x="2151312" y="3369642"/>
                  <a:ext cx="4971445" cy="0"/>
                </a:xfrm>
                <a:prstGeom prst="line">
                  <a:avLst/>
                </a:prstGeom>
                <a:solidFill>
                  <a:schemeClr val="accent1"/>
                </a:solidFill>
                <a:ln w="4445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" name="直接箭头连接符 44">
                  <a:extLst>
                    <a:ext uri="{FF2B5EF4-FFF2-40B4-BE49-F238E27FC236}">
                      <a16:creationId xmlns:a16="http://schemas.microsoft.com/office/drawing/2014/main" id="{8E27B204-9A09-6541-996C-694A3B277D5C}"/>
                    </a:ext>
                  </a:extLst>
                </p:cNvPr>
                <p:cNvCxnSpPr/>
                <p:nvPr/>
              </p:nvCxnSpPr>
              <p:spPr bwMode="auto">
                <a:xfrm flipV="1">
                  <a:off x="7122757" y="1904040"/>
                  <a:ext cx="0" cy="1471908"/>
                </a:xfrm>
                <a:prstGeom prst="straightConnector1">
                  <a:avLst/>
                </a:prstGeom>
                <a:solidFill>
                  <a:schemeClr val="accent1"/>
                </a:solidFill>
                <a:ln w="44450" cap="flat" cmpd="sng" algn="ctr">
                  <a:solidFill>
                    <a:srgbClr val="0070C0"/>
                  </a:solidFill>
                  <a:prstDash val="solid"/>
                  <a:round/>
                  <a:headEnd type="none" w="sm" len="med"/>
                  <a:tailEnd type="none" w="med" len="med"/>
                </a:ln>
                <a:effectLst/>
              </p:spPr>
            </p:cxnSp>
          </p:grp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FAA38DFD-8937-6B47-948C-74D5F181FE7C}"/>
                  </a:ext>
                </a:extLst>
              </p:cNvPr>
              <p:cNvSpPr txBox="1"/>
              <p:nvPr/>
            </p:nvSpPr>
            <p:spPr>
              <a:xfrm>
                <a:off x="2351969" y="3035295"/>
                <a:ext cx="5001798" cy="401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800" b="1" dirty="0"/>
                  <a:t>simulation error = modeling + solution error</a:t>
                </a:r>
                <a:endParaRPr lang="zh-CN" altLang="en-US" sz="1800" b="1" dirty="0"/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7745813" y="3660637"/>
            <a:ext cx="3036729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8288" indent="-268288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p"/>
            </a:pPr>
            <a:r>
              <a:rPr lang="zh-CN" altLang="en-US" sz="2000" b="1" dirty="0"/>
              <a:t>直接刚度法的优缺点？</a:t>
            </a:r>
            <a:endParaRPr lang="en-US" altLang="zh-CN" sz="2000" b="1" dirty="0"/>
          </a:p>
          <a:p>
            <a:pPr marL="627063" lvl="1" indent="-342900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2000" dirty="0"/>
              <a:t>概念清晰、简单</a:t>
            </a:r>
            <a:endParaRPr lang="en-US" altLang="zh-CN" sz="2000" dirty="0"/>
          </a:p>
          <a:p>
            <a:pPr marL="627063" lvl="1" indent="-342900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2000" dirty="0"/>
              <a:t>变截面？</a:t>
            </a:r>
            <a:endParaRPr lang="en-US" altLang="zh-CN" sz="2000" dirty="0"/>
          </a:p>
          <a:p>
            <a:pPr marL="627063" lvl="1" indent="-342900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2000" dirty="0"/>
              <a:t>分布载荷？</a:t>
            </a:r>
            <a:endParaRPr lang="en-US" altLang="zh-CN" sz="2000" dirty="0"/>
          </a:p>
          <a:p>
            <a:pPr marL="627063" lvl="1" indent="-342900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2000" dirty="0"/>
              <a:t>高阶单元？</a:t>
            </a:r>
            <a:endParaRPr lang="en-US" altLang="zh-CN" sz="2000" dirty="0"/>
          </a:p>
          <a:p>
            <a:pPr marL="627063" lvl="1" indent="-342900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2000" dirty="0"/>
              <a:t>其它形状单元？</a:t>
            </a:r>
            <a:endParaRPr lang="en-US" altLang="zh-CN" sz="2000" dirty="0"/>
          </a:p>
          <a:p>
            <a:pPr marL="268288" indent="-268288">
              <a:spcBef>
                <a:spcPts val="600"/>
              </a:spcBef>
              <a:buClr>
                <a:srgbClr val="FF0000"/>
              </a:buClr>
              <a:buSzPct val="80000"/>
              <a:buFont typeface="Wingdings" panose="05000000000000000000" pitchFamily="2" charset="2"/>
              <a:buChar char="p"/>
            </a:pPr>
            <a:r>
              <a:rPr lang="zh-CN" altLang="en-US" sz="2000" b="1" dirty="0"/>
              <a:t>如何解决？</a:t>
            </a:r>
            <a:endParaRPr lang="en-US" altLang="zh-CN" sz="2000" b="1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FA094EE-BF84-4B56-B6F5-9137C90F02AC}"/>
              </a:ext>
            </a:extLst>
          </p:cNvPr>
          <p:cNvGrpSpPr/>
          <p:nvPr/>
        </p:nvGrpSpPr>
        <p:grpSpPr>
          <a:xfrm>
            <a:off x="7641391" y="824088"/>
            <a:ext cx="3359983" cy="2001726"/>
            <a:chOff x="6480413" y="683474"/>
            <a:chExt cx="3359983" cy="2001726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07A7C8B9-B736-4435-8756-44CF64200CEE}"/>
                </a:ext>
              </a:extLst>
            </p:cNvPr>
            <p:cNvSpPr txBox="1"/>
            <p:nvPr/>
          </p:nvSpPr>
          <p:spPr>
            <a:xfrm>
              <a:off x="6480413" y="683474"/>
              <a:ext cx="27975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/>
                <a:t>有限元法的主要步骤：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42716D5E-894D-41AF-9279-C8AD2A101F7D}"/>
                </a:ext>
              </a:extLst>
            </p:cNvPr>
            <p:cNvSpPr txBox="1"/>
            <p:nvPr/>
          </p:nvSpPr>
          <p:spPr>
            <a:xfrm>
              <a:off x="6733589" y="1053984"/>
              <a:ext cx="310680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71463" indent="-271463">
                <a:buAutoNum type="arabicPeriod"/>
              </a:pPr>
              <a:r>
                <a:rPr lang="zh-CN" altLang="en-US" sz="2000" dirty="0"/>
                <a:t>前处理</a:t>
              </a:r>
              <a:endParaRPr lang="en-US" altLang="zh-CN" sz="2000" dirty="0"/>
            </a:p>
            <a:p>
              <a:pPr marL="271463" indent="-271463">
                <a:buAutoNum type="arabicPeriod"/>
              </a:pPr>
              <a:r>
                <a:rPr lang="zh-CN" altLang="en-US" sz="2000" dirty="0">
                  <a:sym typeface="Wingdings" panose="05000000000000000000" pitchFamily="2" charset="2"/>
                </a:rPr>
                <a:t>单元分析</a:t>
              </a:r>
              <a:endParaRPr lang="en-US" altLang="zh-CN" sz="2000" dirty="0">
                <a:sym typeface="Wingdings" panose="05000000000000000000" pitchFamily="2" charset="2"/>
              </a:endParaRPr>
            </a:p>
            <a:p>
              <a:pPr marL="271463" indent="-271463">
                <a:buAutoNum type="arabicPeriod"/>
              </a:pPr>
              <a:r>
                <a:rPr lang="zh-CN" altLang="en-US" sz="2000" dirty="0">
                  <a:sym typeface="Wingdings" panose="05000000000000000000" pitchFamily="2" charset="2"/>
                </a:rPr>
                <a:t>组装</a:t>
              </a:r>
              <a:endParaRPr lang="en-US" altLang="zh-CN" sz="2000" dirty="0">
                <a:sym typeface="Wingdings" panose="05000000000000000000" pitchFamily="2" charset="2"/>
              </a:endParaRPr>
            </a:p>
            <a:p>
              <a:pPr marL="271463" indent="-271463">
                <a:buAutoNum type="arabicPeriod"/>
              </a:pPr>
              <a:r>
                <a:rPr lang="zh-CN" altLang="en-US" sz="2000" dirty="0">
                  <a:sym typeface="Wingdings" panose="05000000000000000000" pitchFamily="2" charset="2"/>
                </a:rPr>
                <a:t>方程求解</a:t>
              </a:r>
              <a:endParaRPr lang="en-US" altLang="zh-CN" sz="2000" dirty="0">
                <a:sym typeface="Wingdings" panose="05000000000000000000" pitchFamily="2" charset="2"/>
              </a:endParaRPr>
            </a:p>
            <a:p>
              <a:pPr marL="271463" indent="-271463">
                <a:buAutoNum type="arabicPeriod"/>
              </a:pPr>
              <a:r>
                <a:rPr lang="zh-CN" altLang="en-US" sz="2000" dirty="0">
                  <a:sym typeface="Wingdings" panose="05000000000000000000" pitchFamily="2" charset="2"/>
                </a:rPr>
                <a:t>后处理</a:t>
              </a:r>
              <a:endParaRPr lang="en-US" altLang="zh-CN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90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"/>
              </a:spcBef>
            </a:pPr>
            <a:r>
              <a:rPr lang="zh-CN" altLang="en-US" sz="2000" dirty="0"/>
              <a:t>第</a:t>
            </a:r>
            <a:r>
              <a:rPr lang="en-US" altLang="zh-CN" sz="2000" dirty="0"/>
              <a:t>3</a:t>
            </a:r>
            <a:r>
              <a:rPr lang="zh-CN" altLang="en-US" sz="2000" dirty="0"/>
              <a:t>章 一维问题</a:t>
            </a:r>
            <a:endParaRPr lang="en-US" altLang="zh-CN" sz="2000" dirty="0"/>
          </a:p>
          <a:p>
            <a:pPr lvl="1"/>
            <a:r>
              <a:rPr lang="en-US" altLang="zh-TW" sz="2000" dirty="0">
                <a:hlinkClick r:id="rId2" action="ppaction://hlinkpres?slideindex=1&amp;slidetitle="/>
              </a:rPr>
              <a:t>3.1 </a:t>
            </a:r>
            <a:r>
              <a:rPr lang="zh-TW" altLang="en-US" sz="2000" dirty="0">
                <a:hlinkClick r:id="rId2" action="ppaction://hlinkpres?slideindex=1&amp;slidetitle="/>
              </a:rPr>
              <a:t>强形式</a:t>
            </a:r>
            <a:endParaRPr lang="en-US" altLang="zh-CN" sz="2000" dirty="0">
              <a:solidFill>
                <a:schemeClr val="accent2"/>
              </a:solidFill>
            </a:endParaRPr>
          </a:p>
          <a:p>
            <a:pPr lvl="1"/>
            <a:r>
              <a:rPr lang="en-US" altLang="zh-CN" sz="2000" dirty="0">
                <a:hlinkClick r:id="rId3" action="ppaction://hlinkpres?slideindex=1&amp;slidetitle="/>
              </a:rPr>
              <a:t>3.2 </a:t>
            </a:r>
            <a:r>
              <a:rPr lang="zh-CN" altLang="en-US" dirty="0">
                <a:hlinkClick r:id="rId3" action="ppaction://hlinkpres?slideindex=1&amp;slidetitle="/>
              </a:rPr>
              <a:t>加权余量法</a:t>
            </a:r>
            <a:endParaRPr lang="en-US" altLang="zh-CN" sz="2000" dirty="0">
              <a:solidFill>
                <a:schemeClr val="accent2"/>
              </a:solidFill>
            </a:endParaRPr>
          </a:p>
          <a:p>
            <a:pPr lvl="1"/>
            <a:r>
              <a:rPr lang="en-US" altLang="zh-CN" sz="2000" dirty="0">
                <a:solidFill>
                  <a:schemeClr val="accent2"/>
                </a:solidFill>
                <a:hlinkClick r:id="rId4" action="ppaction://hlinkpres?slideindex=1&amp;slidetitle="/>
              </a:rPr>
              <a:t>3.3 </a:t>
            </a:r>
            <a:r>
              <a:rPr lang="zh-CN" altLang="en-US" sz="2000" dirty="0">
                <a:solidFill>
                  <a:schemeClr val="accent2"/>
                </a:solidFill>
                <a:hlinkClick r:id="rId4" action="ppaction://hlinkpres?slideindex=1&amp;slidetitle="/>
              </a:rPr>
              <a:t>伽辽金弱形式</a:t>
            </a:r>
            <a:endParaRPr lang="en-US" altLang="zh-CN" sz="2000" dirty="0">
              <a:solidFill>
                <a:schemeClr val="accent2"/>
              </a:solidFill>
            </a:endParaRPr>
          </a:p>
          <a:p>
            <a:pPr lvl="1"/>
            <a:r>
              <a:rPr lang="en-US" altLang="zh-CN" sz="2000" dirty="0">
                <a:solidFill>
                  <a:schemeClr val="accent2"/>
                </a:solidFill>
                <a:hlinkClick r:id="rId5" action="ppaction://hlinkpres?slideindex=1&amp;slidetitle="/>
              </a:rPr>
              <a:t>3.4 </a:t>
            </a:r>
            <a:r>
              <a:rPr lang="zh-CN" altLang="en-US" sz="2000" dirty="0">
                <a:solidFill>
                  <a:schemeClr val="accent2"/>
                </a:solidFill>
                <a:hlinkClick r:id="rId5" action="ppaction://hlinkpres?slideindex=1&amp;slidetitle="/>
              </a:rPr>
              <a:t>变分原理</a:t>
            </a:r>
            <a:endParaRPr lang="en-US" altLang="zh-CN" sz="2000" dirty="0">
              <a:solidFill>
                <a:schemeClr val="accent2"/>
              </a:solidFill>
              <a:hlinkClick r:id="rId6" action="ppaction://hlinkpres?slideindex=1&amp;slidetitle="/>
            </a:endParaRPr>
          </a:p>
          <a:p>
            <a:pPr lvl="1"/>
            <a:r>
              <a:rPr lang="en-US" altLang="zh-CN" sz="2000" dirty="0">
                <a:solidFill>
                  <a:schemeClr val="accent2"/>
                </a:solidFill>
                <a:hlinkClick r:id="rId7" action="ppaction://hlinkpres?slideindex=1&amp;slidetitle="/>
              </a:rPr>
              <a:t>3.5 </a:t>
            </a:r>
            <a:r>
              <a:rPr lang="zh-CN" altLang="en-US" sz="2000" dirty="0">
                <a:solidFill>
                  <a:schemeClr val="accent2"/>
                </a:solidFill>
                <a:hlinkClick r:id="rId7" action="ppaction://hlinkpres?slideindex=1&amp;slidetitle="/>
              </a:rPr>
              <a:t>高斯</a:t>
            </a:r>
            <a:r>
              <a:rPr lang="zh-CN" altLang="en-US" dirty="0">
                <a:solidFill>
                  <a:schemeClr val="accent2"/>
                </a:solidFill>
                <a:hlinkClick r:id="rId7" action="ppaction://hlinkpres?slideindex=1&amp;slidetitle="/>
              </a:rPr>
              <a:t>求</a:t>
            </a:r>
            <a:r>
              <a:rPr lang="zh-CN" altLang="en-US" sz="2000" dirty="0">
                <a:solidFill>
                  <a:schemeClr val="accent2"/>
                </a:solidFill>
                <a:hlinkClick r:id="rId7" action="ppaction://hlinkpres?slideindex=1&amp;slidetitle="/>
              </a:rPr>
              <a:t>积</a:t>
            </a:r>
            <a:endParaRPr lang="en-US" altLang="zh-CN" sz="2000" dirty="0">
              <a:solidFill>
                <a:schemeClr val="accent2"/>
              </a:solidFill>
            </a:endParaRPr>
          </a:p>
          <a:p>
            <a:pPr lvl="1"/>
            <a:r>
              <a:rPr lang="en-US" altLang="zh-CN" sz="2000" dirty="0">
                <a:solidFill>
                  <a:schemeClr val="accent2"/>
                </a:solidFill>
                <a:hlinkClick r:id="rId8"/>
              </a:rPr>
              <a:t>3.6 </a:t>
            </a:r>
            <a:r>
              <a:rPr lang="zh-CN" altLang="en-US" sz="2000" dirty="0">
                <a:solidFill>
                  <a:schemeClr val="accent2"/>
                </a:solidFill>
                <a:hlinkClick r:id="rId8"/>
              </a:rPr>
              <a:t>近似函数</a:t>
            </a:r>
            <a:endParaRPr lang="en-US" altLang="zh-CN" sz="2000" dirty="0">
              <a:solidFill>
                <a:schemeClr val="accent2"/>
              </a:solidFill>
            </a:endParaRPr>
          </a:p>
          <a:p>
            <a:pPr lvl="1"/>
            <a:r>
              <a:rPr lang="en-US" altLang="zh-CN" sz="2000" dirty="0">
                <a:solidFill>
                  <a:schemeClr val="accent2"/>
                </a:solidFill>
                <a:hlinkClick r:id="rId9" action="ppaction://hlinkpres?slideindex=1&amp;slidetitle="/>
              </a:rPr>
              <a:t>3.7 </a:t>
            </a:r>
            <a:r>
              <a:rPr lang="zh-CN" altLang="en-US" sz="2000" dirty="0">
                <a:solidFill>
                  <a:schemeClr val="accent2"/>
                </a:solidFill>
                <a:hlinkClick r:id="rId9" action="ppaction://hlinkpres?slideindex=1&amp;slidetitle="/>
              </a:rPr>
              <a:t>有限元格式</a:t>
            </a:r>
            <a:endParaRPr lang="en-US" altLang="zh-CN" sz="2000" dirty="0">
              <a:solidFill>
                <a:schemeClr val="accent2"/>
              </a:solidFill>
            </a:endParaRPr>
          </a:p>
          <a:p>
            <a:pPr lvl="1"/>
            <a:r>
              <a:rPr lang="en-US" altLang="zh-CN" sz="2000" dirty="0">
                <a:solidFill>
                  <a:schemeClr val="accent2"/>
                </a:solidFill>
                <a:hlinkClick r:id="rId10" action="ppaction://hlinkpres?slideindex=1&amp;slidetitle="/>
              </a:rPr>
              <a:t>3.8</a:t>
            </a:r>
            <a:r>
              <a:rPr lang="zh-CN" altLang="en-US" sz="2000" dirty="0">
                <a:solidFill>
                  <a:schemeClr val="accent2"/>
                </a:solidFill>
                <a:hlinkClick r:id="rId10" action="ppaction://hlinkpres?slideindex=1&amp;slidetitle="/>
              </a:rPr>
              <a:t> 对流扩散方程</a:t>
            </a:r>
            <a:endParaRPr lang="zh-CN" altLang="en-US" sz="2000" dirty="0">
              <a:solidFill>
                <a:schemeClr val="accent2"/>
              </a:solidFill>
              <a:cs typeface="Times New Roman"/>
            </a:endParaRPr>
          </a:p>
          <a:p>
            <a:pPr lvl="1"/>
            <a:r>
              <a:rPr lang="en-US" altLang="zh-CN" dirty="0">
                <a:hlinkClick r:id="rId11" action="ppaction://hlinkpres?slideindex=1&amp;slidetitle="/>
              </a:rPr>
              <a:t>3.9 </a:t>
            </a:r>
            <a:r>
              <a:rPr lang="zh-CN" altLang="en-US" dirty="0">
                <a:hlinkClick r:id="rId11" action="ppaction://hlinkpres?slideindex=1&amp;slidetitle="/>
              </a:rPr>
              <a:t>伽辽金弱形式的进一步讨论</a:t>
            </a:r>
            <a:endParaRPr lang="en-US" altLang="zh-CN" sz="2000" dirty="0">
              <a:solidFill>
                <a:schemeClr val="accent2"/>
              </a:solidFill>
            </a:endParaRPr>
          </a:p>
          <a:p>
            <a:pPr lvl="1"/>
            <a:r>
              <a:rPr lang="en-US" altLang="zh-CN" sz="2000" dirty="0">
                <a:solidFill>
                  <a:schemeClr val="accent2"/>
                </a:solidFill>
                <a:hlinkClick r:id="rId12" action="ppaction://hlinkpres?slideindex=1&amp;slidetitle="/>
              </a:rPr>
              <a:t>3.10 </a:t>
            </a:r>
            <a:r>
              <a:rPr lang="zh-CN" altLang="en-US" sz="2000" dirty="0">
                <a:solidFill>
                  <a:schemeClr val="accent2"/>
                </a:solidFill>
                <a:hlinkClick r:id="rId12" action="ppaction://hlinkpres?slideindex=1&amp;slidetitle="/>
              </a:rPr>
              <a:t>误差与收敛性分析</a:t>
            </a:r>
            <a:endParaRPr lang="en-US" altLang="zh-CN" sz="2000" dirty="0">
              <a:solidFill>
                <a:schemeClr val="accent2"/>
              </a:solidFill>
            </a:endParaRPr>
          </a:p>
          <a:p>
            <a:pPr lvl="1"/>
            <a:r>
              <a:rPr lang="zh-CN" altLang="en-US" sz="2000" dirty="0">
                <a:solidFill>
                  <a:schemeClr val="accent2"/>
                </a:solidFill>
                <a:hlinkClick r:id="rId13" action="ppaction://hlinkpres?slideindex=1&amp;slidetitle="/>
              </a:rPr>
              <a:t>小结</a:t>
            </a:r>
            <a:endParaRPr lang="en-US" altLang="zh-CN" sz="2000" dirty="0">
              <a:solidFill>
                <a:schemeClr val="accent2"/>
              </a:solidFill>
            </a:endParaRPr>
          </a:p>
          <a:p>
            <a:pPr lvl="1"/>
            <a:endParaRPr lang="en-US" altLang="zh-CN" sz="2000" dirty="0">
              <a:solidFill>
                <a:schemeClr val="accent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有限元法</a:t>
            </a:r>
            <a:endParaRPr 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35D397C-659C-B8F0-73C6-24AAF15C4BB5}"/>
              </a:ext>
            </a:extLst>
          </p:cNvPr>
          <p:cNvGrpSpPr/>
          <p:nvPr/>
        </p:nvGrpSpPr>
        <p:grpSpPr>
          <a:xfrm>
            <a:off x="244195" y="4870638"/>
            <a:ext cx="5127334" cy="1923613"/>
            <a:chOff x="783098" y="4555616"/>
            <a:chExt cx="5127334" cy="1923613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EB9F5070-FA17-43B9-9B5A-7F0AC97BFD85}"/>
                </a:ext>
              </a:extLst>
            </p:cNvPr>
            <p:cNvGrpSpPr/>
            <p:nvPr/>
          </p:nvGrpSpPr>
          <p:grpSpPr>
            <a:xfrm>
              <a:off x="783098" y="4555616"/>
              <a:ext cx="5127334" cy="1641634"/>
              <a:chOff x="1078171" y="4528037"/>
              <a:chExt cx="5127334" cy="164163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078171" y="4528037"/>
                <a:ext cx="314478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 err="1"/>
                  <a:t>构建有限元格式的路线图</a:t>
                </a:r>
                <a:endParaRPr lang="en-US" sz="2000" b="1" dirty="0"/>
              </a:p>
            </p:txBody>
          </p:sp>
          <p:grpSp>
            <p:nvGrpSpPr>
              <p:cNvPr id="4" name="组合 3"/>
              <p:cNvGrpSpPr/>
              <p:nvPr/>
            </p:nvGrpSpPr>
            <p:grpSpPr>
              <a:xfrm>
                <a:off x="1462591" y="4956801"/>
                <a:ext cx="4742914" cy="1212870"/>
                <a:chOff x="1379463" y="4604015"/>
                <a:chExt cx="4742914" cy="1212870"/>
              </a:xfrm>
            </p:grpSpPr>
            <p:sp>
              <p:nvSpPr>
                <p:cNvPr id="18" name="TextBox 17"/>
                <p:cNvSpPr txBox="1"/>
                <p:nvPr/>
              </p:nvSpPr>
              <p:spPr>
                <a:xfrm>
                  <a:off x="1379463" y="4610359"/>
                  <a:ext cx="954107" cy="40011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 err="1"/>
                    <a:t>强形式</a:t>
                  </a:r>
                  <a:endParaRPr lang="en-US" sz="2000" b="1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3116216" y="4604015"/>
                  <a:ext cx="954107" cy="400110"/>
                </a:xfrm>
                <a:prstGeom prst="rect">
                  <a:avLst/>
                </a:prstGeom>
                <a:solidFill>
                  <a:srgbClr val="F8F9C5"/>
                </a:solidFill>
                <a:ln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 err="1"/>
                    <a:t>弱形式</a:t>
                  </a:r>
                  <a:endParaRPr lang="en-US" sz="2000" b="1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1379463" y="5416775"/>
                  <a:ext cx="2732537" cy="400110"/>
                </a:xfrm>
                <a:prstGeom prst="rect">
                  <a:avLst/>
                </a:prstGeom>
                <a:solidFill>
                  <a:srgbClr val="F8F9C5"/>
                </a:solidFill>
                <a:ln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 err="1"/>
                    <a:t>函数近似</a:t>
                  </a:r>
                  <a:endParaRPr lang="en-US" sz="2000" b="1" dirty="0"/>
                </a:p>
              </p:txBody>
            </p:sp>
            <p:sp>
              <p:nvSpPr>
                <p:cNvPr id="21" name="Right Arrow 20"/>
                <p:cNvSpPr/>
                <p:nvPr/>
              </p:nvSpPr>
              <p:spPr bwMode="auto">
                <a:xfrm>
                  <a:off x="2453598" y="4746213"/>
                  <a:ext cx="485207" cy="156958"/>
                </a:xfrm>
                <a:prstGeom prst="rightArrow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54000"/>
                    </a:lnSpc>
                    <a:buClr>
                      <a:srgbClr val="000000"/>
                    </a:buClr>
                    <a:buSzPct val="100000"/>
                  </a:pPr>
                  <a:endParaRPr kumimoji="0" lang="en-US" sz="1600" b="1">
                    <a:solidFill>
                      <a:schemeClr val="bg1"/>
                    </a:solidFill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2" name="Right Arrow 21"/>
                <p:cNvSpPr/>
                <p:nvPr/>
              </p:nvSpPr>
              <p:spPr bwMode="auto">
                <a:xfrm rot="789148">
                  <a:off x="4146616" y="5458041"/>
                  <a:ext cx="720000" cy="142689"/>
                </a:xfrm>
                <a:prstGeom prst="rightArrow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>
                    <a:rot lat="0" lon="0" rev="1800000"/>
                  </a:camera>
                  <a:lightRig rig="threePt" dir="t"/>
                </a:scene3d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54000"/>
                    </a:lnSpc>
                    <a:buClr>
                      <a:srgbClr val="000000"/>
                    </a:buClr>
                    <a:buSzPct val="100000"/>
                  </a:pPr>
                  <a:endParaRPr kumimoji="0" lang="en-US" sz="1600" b="1">
                    <a:solidFill>
                      <a:schemeClr val="bg1"/>
                    </a:solidFill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3" name="Right Arrow 22"/>
                <p:cNvSpPr/>
                <p:nvPr/>
              </p:nvSpPr>
              <p:spPr bwMode="auto">
                <a:xfrm rot="21192877">
                  <a:off x="4130733" y="4908964"/>
                  <a:ext cx="720000" cy="142689"/>
                </a:xfrm>
                <a:prstGeom prst="rightArrow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>
                    <a:rot lat="0" lon="0" rev="19800000"/>
                  </a:camera>
                  <a:lightRig rig="threePt" dir="t"/>
                </a:scene3d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54000"/>
                    </a:lnSpc>
                    <a:buClr>
                      <a:srgbClr val="000000"/>
                    </a:buClr>
                    <a:buSzPct val="100000"/>
                  </a:pPr>
                  <a:endParaRPr kumimoji="0" lang="en-US" sz="1600" b="1">
                    <a:solidFill>
                      <a:schemeClr val="bg1"/>
                    </a:solidFill>
                    <a:latin typeface="Arial" pitchFamily="34" charset="0"/>
                    <a:ea typeface="宋体" pitchFamily="2" charset="-122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4911789" y="5056090"/>
                  <a:ext cx="1210588" cy="400110"/>
                </a:xfrm>
                <a:prstGeom prst="rect">
                  <a:avLst/>
                </a:prstGeom>
                <a:solidFill>
                  <a:srgbClr val="F8F9C5"/>
                </a:solidFill>
                <a:ln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err="1"/>
                    <a:t>离散方程</a:t>
                  </a:r>
                  <a:endParaRPr lang="en-US" sz="2000" b="1" dirty="0"/>
                </a:p>
              </p:txBody>
            </p:sp>
          </p:grp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969AA59-4E77-4523-AA5B-5222D339412B}"/>
                </a:ext>
              </a:extLst>
            </p:cNvPr>
            <p:cNvSpPr txBox="1"/>
            <p:nvPr/>
          </p:nvSpPr>
          <p:spPr>
            <a:xfrm>
              <a:off x="1361843" y="5305878"/>
              <a:ext cx="627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>
                  <a:solidFill>
                    <a:srgbClr val="FF0000"/>
                  </a:solidFill>
                </a:rPr>
                <a:t>(3.1)</a:t>
              </a:r>
              <a:endParaRPr lang="zh-CN" altLang="en-US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1F16148-B5AD-4583-9264-BD25F5EDCB72}"/>
                </a:ext>
              </a:extLst>
            </p:cNvPr>
            <p:cNvSpPr txBox="1"/>
            <p:nvPr/>
          </p:nvSpPr>
          <p:spPr>
            <a:xfrm>
              <a:off x="2457983" y="5334524"/>
              <a:ext cx="18966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>
                  <a:solidFill>
                    <a:srgbClr val="FF0000"/>
                  </a:solidFill>
                </a:rPr>
                <a:t>(3.2; 3.3;</a:t>
              </a:r>
              <a:r>
                <a:rPr lang="zh-CN" altLang="en-US" sz="18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1800" b="1" dirty="0">
                  <a:solidFill>
                    <a:srgbClr val="FF0000"/>
                  </a:solidFill>
                </a:rPr>
                <a:t>3.4;</a:t>
              </a:r>
              <a:r>
                <a:rPr lang="zh-CN" altLang="en-US" sz="18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1800" b="1" dirty="0">
                  <a:solidFill>
                    <a:srgbClr val="FF0000"/>
                  </a:solidFill>
                </a:rPr>
                <a:t>3.5)</a:t>
              </a:r>
              <a:endParaRPr lang="zh-CN" altLang="en-US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B6431056-681C-412C-AD3F-AF6C72A58D13}"/>
                </a:ext>
              </a:extLst>
            </p:cNvPr>
            <p:cNvSpPr txBox="1"/>
            <p:nvPr/>
          </p:nvSpPr>
          <p:spPr>
            <a:xfrm>
              <a:off x="2220238" y="6109897"/>
              <a:ext cx="627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>
                  <a:solidFill>
                    <a:srgbClr val="FF0000"/>
                  </a:solidFill>
                </a:rPr>
                <a:t>(3.6)</a:t>
              </a:r>
              <a:endParaRPr lang="zh-CN" altLang="en-US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F1E96AE9-2DE6-4714-B09E-1BE4947B42E0}"/>
                </a:ext>
              </a:extLst>
            </p:cNvPr>
            <p:cNvSpPr txBox="1"/>
            <p:nvPr/>
          </p:nvSpPr>
          <p:spPr>
            <a:xfrm>
              <a:off x="5010252" y="5763045"/>
              <a:ext cx="627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>
                  <a:solidFill>
                    <a:srgbClr val="FF0000"/>
                  </a:solidFill>
                </a:rPr>
                <a:t>(3.7)</a:t>
              </a:r>
              <a:endParaRPr lang="zh-CN" altLang="en-US" sz="1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771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6C78037-BF57-4849-8DBF-736274E78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第</a:t>
            </a:r>
            <a:r>
              <a:rPr lang="en-US" altLang="zh-CN" dirty="0"/>
              <a:t>4</a:t>
            </a:r>
            <a:r>
              <a:rPr lang="zh-CN" altLang="en-US" dirty="0"/>
              <a:t>章 线弹性问题</a:t>
            </a:r>
            <a:endParaRPr lang="en-US" altLang="zh-CN" dirty="0">
              <a:hlinkClick r:id="rId2" action="ppaction://hlinkpres?slideindex=1&amp;slidetitle=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90538" lvl="1" indent="-290513">
              <a:spcBef>
                <a:spcPts val="600"/>
              </a:spcBef>
            </a:pPr>
            <a:r>
              <a:rPr lang="en-US" altLang="zh-CN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4-1 </a:t>
            </a:r>
            <a:r>
              <a:rPr lang="en-US" altLang="zh-CN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Strong and Weak Forms</a:t>
            </a:r>
            <a:r>
              <a:rPr lang="zh-CN" altLang="en-US" dirty="0">
                <a:solidFill>
                  <a:schemeClr val="accent1"/>
                </a:solidFill>
              </a:rPr>
              <a:t>  强形式和弱形式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>
              <a:spcBef>
                <a:spcPts val="600"/>
              </a:spcBef>
            </a:pPr>
            <a:r>
              <a:rPr lang="en-US" altLang="zh-CN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4-2 Approximations for Multidimensional Problems</a:t>
            </a:r>
            <a:r>
              <a:rPr lang="zh-CN" altLang="en-US" dirty="0">
                <a:solidFill>
                  <a:schemeClr val="accent1"/>
                </a:solidFill>
              </a:rPr>
              <a:t>  近似函数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>
              <a:spcBef>
                <a:spcPts val="600"/>
              </a:spcBef>
            </a:pPr>
            <a:r>
              <a:rPr lang="it-IT" altLang="zh-CN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4-3 Gauss Quadrature in Multidimensions</a:t>
            </a:r>
            <a:r>
              <a:rPr lang="zh-CN" altLang="en-US" dirty="0">
                <a:solidFill>
                  <a:schemeClr val="accent1"/>
                </a:solidFill>
              </a:rPr>
              <a:t>  高斯求积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>
              <a:spcBef>
                <a:spcPts val="600"/>
              </a:spcBef>
            </a:pPr>
            <a:r>
              <a:rPr lang="en-US" altLang="zh-CN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4-4 Finite Element Discretization</a:t>
            </a:r>
            <a:r>
              <a:rPr lang="zh-CN" altLang="en-US" dirty="0">
                <a:solidFill>
                  <a:schemeClr val="accent1"/>
                </a:solidFill>
              </a:rPr>
              <a:t>  有限元离散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>
              <a:spcBef>
                <a:spcPts val="600"/>
              </a:spcBef>
            </a:pPr>
            <a:r>
              <a:rPr lang="en-US" altLang="zh-CN" dirty="0">
                <a:solidFill>
                  <a:schemeClr val="accent1"/>
                </a:solidFill>
                <a:hlinkClick r:id="rId7" action="ppaction://hlinkpres?slideindex=1&amp;slidetitle="/>
              </a:rPr>
              <a:t>Course Project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>
              <a:spcBef>
                <a:spcPts val="600"/>
              </a:spcBef>
            </a:pPr>
            <a:r>
              <a:rPr lang="en-US" altLang="zh-CN" dirty="0">
                <a:solidFill>
                  <a:srgbClr val="0563C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4-5 Higher</a:t>
            </a:r>
            <a:r>
              <a:rPr lang="zh-CN" altLang="en-US" dirty="0">
                <a:solidFill>
                  <a:srgbClr val="0563C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dirty="0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Order Elements</a:t>
            </a:r>
            <a:r>
              <a:rPr lang="zh-CN" altLang="en-US" dirty="0">
                <a:solidFill>
                  <a:schemeClr val="accent1"/>
                </a:solidFill>
              </a:rPr>
              <a:t> 高阶单元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>
              <a:spcBef>
                <a:spcPts val="600"/>
              </a:spcBef>
            </a:pPr>
            <a:r>
              <a:rPr lang="en-US" altLang="zh-CN" dirty="0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4-6 Patch Test</a:t>
            </a:r>
            <a:r>
              <a:rPr lang="zh-CN" altLang="en-US" dirty="0">
                <a:solidFill>
                  <a:schemeClr val="accent1"/>
                </a:solidFill>
              </a:rPr>
              <a:t>  分片实验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>
              <a:spcBef>
                <a:spcPts val="600"/>
              </a:spcBef>
            </a:pPr>
            <a:r>
              <a:rPr lang="en-US" altLang="zh-CN" dirty="0">
                <a:solidFill>
                  <a:schemeClr val="accent1"/>
                </a:solidFill>
                <a:hlinkClick r:id="rId10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4-7 Error Estimates</a:t>
            </a:r>
            <a:r>
              <a:rPr lang="zh-CN" altLang="en-US" dirty="0">
                <a:solidFill>
                  <a:schemeClr val="accent1"/>
                </a:solidFill>
              </a:rPr>
              <a:t>  误差估计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>
              <a:spcBef>
                <a:spcPts val="600"/>
              </a:spcBef>
            </a:pPr>
            <a:r>
              <a:rPr lang="en-US" altLang="zh-CN" dirty="0">
                <a:solidFill>
                  <a:srgbClr val="0563C1"/>
                </a:solidFill>
                <a:hlinkClick r:id="rId11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4-8 Recovery of </a:t>
            </a:r>
            <a:r>
              <a:rPr lang="en-US" altLang="zh-CN" dirty="0">
                <a:solidFill>
                  <a:schemeClr val="accent1"/>
                </a:solidFill>
                <a:hlinkClick r:id="rId11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Stresses</a:t>
            </a:r>
            <a:r>
              <a:rPr lang="zh-CN" altLang="en-US" dirty="0">
                <a:solidFill>
                  <a:schemeClr val="accent1"/>
                </a:solidFill>
              </a:rPr>
              <a:t>  应力重构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>
              <a:spcBef>
                <a:spcPts val="600"/>
              </a:spcBef>
            </a:pPr>
            <a:r>
              <a:rPr lang="en-US" altLang="zh-CN" dirty="0">
                <a:solidFill>
                  <a:schemeClr val="accent1"/>
                </a:solidFill>
                <a:hlinkClick r:id="rId12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4-9 FEM Modeling</a:t>
            </a:r>
            <a:endParaRPr lang="en-US" altLang="zh-CN" dirty="0">
              <a:solidFill>
                <a:schemeClr val="accent1"/>
              </a:solidFill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A204667-3EEA-5B46-AA74-7A45FA040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有限元法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6147059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6C78037-BF57-4849-8DBF-736274E78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hlinkClick r:id="rId2" action="ppaction://hlinkpres?slideindex=1&amp;slidetitle="/>
              </a:rPr>
              <a:t>第</a:t>
            </a:r>
            <a:r>
              <a:rPr lang="en-US" altLang="zh-CN" dirty="0">
                <a:hlinkClick r:id="rId2" action="ppaction://hlinkpres?slideindex=1&amp;slidetitle="/>
              </a:rPr>
              <a:t>5</a:t>
            </a:r>
            <a:r>
              <a:rPr lang="zh-CN" altLang="en-US" dirty="0">
                <a:hlinkClick r:id="rId2" action="ppaction://hlinkpres?slideindex=1&amp;slidetitle="/>
              </a:rPr>
              <a:t>章约束变分原理和不可压缩问题</a:t>
            </a:r>
            <a:endParaRPr lang="en-US" altLang="zh-CN" dirty="0"/>
          </a:p>
          <a:p>
            <a:pPr marL="490538" lvl="1" indent="-290513">
              <a:spcBef>
                <a:spcPts val="600"/>
              </a:spcBef>
            </a:pPr>
            <a:r>
              <a:rPr lang="en-US" altLang="zh-CN" dirty="0">
                <a:solidFill>
                  <a:schemeClr val="accent1"/>
                </a:solidFill>
              </a:rPr>
              <a:t>5-1 </a:t>
            </a:r>
            <a:r>
              <a:rPr lang="zh-CN" altLang="en-US" dirty="0">
                <a:solidFill>
                  <a:schemeClr val="accent1"/>
                </a:solidFill>
              </a:rPr>
              <a:t>拉格朗日乘子法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>
              <a:spcBef>
                <a:spcPts val="600"/>
              </a:spcBef>
            </a:pPr>
            <a:r>
              <a:rPr lang="en-US" altLang="zh-CN" dirty="0">
                <a:solidFill>
                  <a:schemeClr val="accent1"/>
                </a:solidFill>
              </a:rPr>
              <a:t>5-2 </a:t>
            </a:r>
            <a:r>
              <a:rPr lang="zh-CN" altLang="en-US" dirty="0">
                <a:solidFill>
                  <a:schemeClr val="accent1"/>
                </a:solidFill>
              </a:rPr>
              <a:t>罚函数法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>
              <a:spcBef>
                <a:spcPts val="600"/>
              </a:spcBef>
            </a:pPr>
            <a:r>
              <a:rPr lang="en-US" altLang="zh-CN" dirty="0">
                <a:solidFill>
                  <a:schemeClr val="accent1"/>
                </a:solidFill>
              </a:rPr>
              <a:t>5-3 </a:t>
            </a:r>
            <a:r>
              <a:rPr lang="zh-CN" altLang="en-US" dirty="0">
                <a:solidFill>
                  <a:schemeClr val="accent1"/>
                </a:solidFill>
              </a:rPr>
              <a:t>广义变分原理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>
              <a:spcBef>
                <a:spcPts val="600"/>
              </a:spcBef>
            </a:pPr>
            <a:r>
              <a:rPr lang="en-US" altLang="zh-CN" dirty="0">
                <a:solidFill>
                  <a:schemeClr val="accent1"/>
                </a:solidFill>
              </a:rPr>
              <a:t>5-4 </a:t>
            </a:r>
            <a:r>
              <a:rPr lang="zh-CN" altLang="en-US" dirty="0">
                <a:solidFill>
                  <a:schemeClr val="accent1"/>
                </a:solidFill>
              </a:rPr>
              <a:t>不可压缩问题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>
              <a:spcBef>
                <a:spcPts val="600"/>
              </a:spcBef>
            </a:pPr>
            <a:r>
              <a:rPr lang="en-US" altLang="zh-CN" dirty="0">
                <a:solidFill>
                  <a:schemeClr val="accent1"/>
                </a:solidFill>
              </a:rPr>
              <a:t>5-5 </a:t>
            </a:r>
            <a:r>
              <a:rPr lang="zh-CN" altLang="en-US" dirty="0">
                <a:solidFill>
                  <a:schemeClr val="accent1"/>
                </a:solidFill>
              </a:rPr>
              <a:t>几乎不可压问题</a:t>
            </a:r>
            <a:endParaRPr lang="en-US" altLang="zh-CN" dirty="0">
              <a:solidFill>
                <a:schemeClr val="accent1"/>
              </a:solidFill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A204667-3EEA-5B46-AA74-7A45FA040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有限元法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5629564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F657852-9912-A047-93E4-03A2E9D22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dirty="0">
                <a:solidFill>
                  <a:schemeClr val="tx1"/>
                </a:solidFill>
                <a:cs typeface="Times New Roman"/>
              </a:rPr>
              <a:t>第6章 </a:t>
            </a:r>
            <a:r>
              <a:rPr lang="zh-CN" altLang="en-US" sz="2000" dirty="0">
                <a:solidFill>
                  <a:schemeClr val="tx1"/>
                </a:solidFill>
                <a:cs typeface="Times New Roman"/>
              </a:rPr>
              <a:t>梁板壳问题</a:t>
            </a:r>
            <a:endParaRPr lang="en-US" altLang="zh-CN" sz="2000" dirty="0">
              <a:solidFill>
                <a:schemeClr val="tx1"/>
              </a:solidFill>
              <a:cs typeface="Times New Roman"/>
            </a:endParaRP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solidFill>
                  <a:schemeClr val="tx1"/>
                </a:solidFill>
                <a:hlinkClick r:id="rId2" action="ppaction://hlinkpres?slideindex=1&amp;slidetitle="/>
              </a:rPr>
              <a:t>6-1 Bernoulli-Euler Beam</a:t>
            </a:r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zh-CN" altLang="en-US" sz="2000" dirty="0">
                <a:solidFill>
                  <a:schemeClr val="tx1"/>
                </a:solidFill>
                <a:cs typeface="Times New Roman"/>
              </a:rPr>
              <a:t>伯努利</a:t>
            </a:r>
            <a:r>
              <a:rPr lang="en-US" altLang="zh-CN" sz="2000" dirty="0">
                <a:solidFill>
                  <a:schemeClr val="tx1"/>
                </a:solidFill>
                <a:cs typeface="Times New Roman"/>
              </a:rPr>
              <a:t>-</a:t>
            </a:r>
            <a:r>
              <a:rPr lang="zh-CN" altLang="en-US" sz="2000" dirty="0">
                <a:solidFill>
                  <a:schemeClr val="tx1"/>
                </a:solidFill>
                <a:cs typeface="Times New Roman"/>
              </a:rPr>
              <a:t>欧拉梁</a:t>
            </a:r>
            <a:endParaRPr lang="en-US" altLang="zh-CN" sz="2000" dirty="0">
              <a:solidFill>
                <a:schemeClr val="tx1"/>
              </a:solidFill>
              <a:cs typeface="Times New Roman"/>
            </a:endParaRP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solidFill>
                  <a:schemeClr val="tx1"/>
                </a:solidFill>
                <a:cs typeface="Times New Roman"/>
                <a:hlinkClick r:id="rId3" action="ppaction://hlinkpres?slideindex=1&amp;slidetitle="/>
              </a:rPr>
              <a:t>6-2 Timoshenko Beam</a:t>
            </a:r>
            <a:r>
              <a:rPr lang="zh-CN" altLang="en-US" sz="2000" dirty="0">
                <a:solidFill>
                  <a:schemeClr val="tx1"/>
                </a:solidFill>
                <a:cs typeface="Times New Roman"/>
              </a:rPr>
              <a:t> 铁摩辛柯梁</a:t>
            </a:r>
            <a:endParaRPr lang="en-US" altLang="zh-CN" sz="2000" dirty="0">
              <a:solidFill>
                <a:schemeClr val="tx1"/>
              </a:solidFill>
              <a:cs typeface="Times New Roman"/>
            </a:endParaRP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solidFill>
                  <a:schemeClr val="tx1"/>
                </a:solidFill>
                <a:cs typeface="Times New Roman"/>
                <a:hlinkClick r:id="rId4" action="ppaction://hlinkpres?slideindex=1&amp;slidetitle="/>
              </a:rPr>
              <a:t>6-3 Plate Bending</a:t>
            </a:r>
            <a:r>
              <a:rPr lang="zh-CN" altLang="en-US" sz="2000" dirty="0">
                <a:solidFill>
                  <a:schemeClr val="tx1"/>
                </a:solidFill>
                <a:cs typeface="Times New Roman"/>
              </a:rPr>
              <a:t> 板</a:t>
            </a:r>
            <a:r>
              <a:rPr lang="zh-CN" altLang="en-US" dirty="0">
                <a:cs typeface="Times New Roman"/>
              </a:rPr>
              <a:t>弯曲问题</a:t>
            </a:r>
            <a:endParaRPr lang="en-US" altLang="zh-CN" sz="2000" dirty="0">
              <a:solidFill>
                <a:schemeClr val="tx1"/>
              </a:solidFill>
              <a:cs typeface="Times New Roman"/>
            </a:endParaRPr>
          </a:p>
          <a:p>
            <a:pPr lvl="1">
              <a:spcBef>
                <a:spcPts val="600"/>
              </a:spcBef>
            </a:pPr>
            <a:r>
              <a:rPr kumimoji="1" lang="en-US" altLang="zh-CN" dirty="0">
                <a:solidFill>
                  <a:schemeClr val="tx1"/>
                </a:solidFill>
                <a:hlinkClick r:id="rId5" action="ppaction://hlinkpres?slideindex=1&amp;slidetitle="/>
              </a:rPr>
              <a:t>6-4 Shell Elements</a:t>
            </a:r>
            <a:r>
              <a:rPr kumimoji="1" lang="en-US" altLang="zh-CN" dirty="0">
                <a:solidFill>
                  <a:schemeClr val="tx1"/>
                </a:solidFill>
              </a:rPr>
              <a:t>  </a:t>
            </a:r>
            <a:r>
              <a:rPr kumimoji="1" lang="zh-CN" altLang="en-US" dirty="0">
                <a:solidFill>
                  <a:schemeClr val="tx1"/>
                </a:solidFill>
              </a:rPr>
              <a:t>壳单元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65B4075-F0C3-DB48-BF12-38680EA7A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有限元法</a:t>
            </a:r>
            <a:endParaRPr kumimoji="1" lang="zh-CN" altLang="en-US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C213AC5A-411A-914A-B7D7-74D6B2AE6B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01" y="2737413"/>
            <a:ext cx="2749758" cy="1718599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81B641BF-B021-3743-921B-D8216CD897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7872" y="2737411"/>
            <a:ext cx="2291467" cy="171860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859DB85-D363-BE48-BA47-AC2933FAAB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5200" y="4657749"/>
            <a:ext cx="2302376" cy="1726783"/>
          </a:xfrm>
          <a:prstGeom prst="rect">
            <a:avLst/>
          </a:prstGeom>
        </p:spPr>
      </p:pic>
      <p:grpSp>
        <p:nvGrpSpPr>
          <p:cNvPr id="7" name="Group 16">
            <a:extLst>
              <a:ext uri="{FF2B5EF4-FFF2-40B4-BE49-F238E27FC236}">
                <a16:creationId xmlns:a16="http://schemas.microsoft.com/office/drawing/2014/main" id="{5B4C2275-3F36-AB4D-BF26-669C89283413}"/>
              </a:ext>
            </a:extLst>
          </p:cNvPr>
          <p:cNvGrpSpPr/>
          <p:nvPr/>
        </p:nvGrpSpPr>
        <p:grpSpPr>
          <a:xfrm>
            <a:off x="220700" y="4657750"/>
            <a:ext cx="2738779" cy="1838958"/>
            <a:chOff x="654752" y="1004711"/>
            <a:chExt cx="2738779" cy="1838958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4466BA99-A9A0-E64A-8A54-2D2E15531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4752" y="1004711"/>
              <a:ext cx="2738779" cy="15554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7A7474A-0110-1D4B-A8EC-BAFEEE09C340}"/>
                </a:ext>
              </a:extLst>
            </p:cNvPr>
            <p:cNvSpPr/>
            <p:nvPr/>
          </p:nvSpPr>
          <p:spPr>
            <a:xfrm>
              <a:off x="1083017" y="2535892"/>
              <a:ext cx="18822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/>
                <a:t>Masonry shell structure</a:t>
              </a:r>
              <a:endParaRPr lang="zh-CN" altLang="en-US" sz="1400" dirty="0"/>
            </a:p>
          </p:txBody>
        </p:sp>
      </p:grpSp>
      <p:grpSp>
        <p:nvGrpSpPr>
          <p:cNvPr id="10" name="Group 18">
            <a:extLst>
              <a:ext uri="{FF2B5EF4-FFF2-40B4-BE49-F238E27FC236}">
                <a16:creationId xmlns:a16="http://schemas.microsoft.com/office/drawing/2014/main" id="{2DA78A88-7C5E-374D-BF65-90A3A78213F7}"/>
              </a:ext>
            </a:extLst>
          </p:cNvPr>
          <p:cNvGrpSpPr/>
          <p:nvPr/>
        </p:nvGrpSpPr>
        <p:grpSpPr>
          <a:xfrm>
            <a:off x="5392167" y="2731868"/>
            <a:ext cx="2934842" cy="1996382"/>
            <a:chOff x="695412" y="3956248"/>
            <a:chExt cx="2934842" cy="199638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2A20B2-CA53-0341-8E48-7DEBBC336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5412" y="3956248"/>
              <a:ext cx="2934842" cy="171860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9FF802D-9C07-B649-80D6-05566AC92B12}"/>
                </a:ext>
              </a:extLst>
            </p:cNvPr>
            <p:cNvSpPr/>
            <p:nvPr/>
          </p:nvSpPr>
          <p:spPr>
            <a:xfrm>
              <a:off x="898221" y="5644853"/>
              <a:ext cx="258275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/>
                <a:t>Ship hull (sheet metal and frame)</a:t>
              </a:r>
              <a:endParaRPr lang="zh-CN" altLang="en-US" sz="1400" dirty="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26CD1A84-756A-2948-99F6-B585A209DE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2930" y="2737411"/>
            <a:ext cx="1021718" cy="1920339"/>
          </a:xfrm>
          <a:prstGeom prst="rect">
            <a:avLst/>
          </a:prstGeom>
        </p:spPr>
      </p:pic>
      <p:grpSp>
        <p:nvGrpSpPr>
          <p:cNvPr id="14" name="Group 16">
            <a:extLst>
              <a:ext uri="{FF2B5EF4-FFF2-40B4-BE49-F238E27FC236}">
                <a16:creationId xmlns:a16="http://schemas.microsoft.com/office/drawing/2014/main" id="{9FC5875D-B4F1-604D-889B-C493D153EF46}"/>
              </a:ext>
            </a:extLst>
          </p:cNvPr>
          <p:cNvGrpSpPr/>
          <p:nvPr/>
        </p:nvGrpSpPr>
        <p:grpSpPr>
          <a:xfrm>
            <a:off x="7723937" y="4750067"/>
            <a:ext cx="1995447" cy="1804860"/>
            <a:chOff x="5770618" y="3596066"/>
            <a:chExt cx="1995447" cy="1804860"/>
          </a:xfrm>
        </p:grpSpPr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48063429-919E-D143-8B7E-85D4F7C2D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70618" y="3596066"/>
              <a:ext cx="1995447" cy="1468153"/>
            </a:xfrm>
            <a:prstGeom prst="rect">
              <a:avLst/>
            </a:prstGeom>
          </p:spPr>
        </p:pic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47A7AFC7-CD42-BE44-A4C0-B1D590F546F0}"/>
                </a:ext>
              </a:extLst>
            </p:cNvPr>
            <p:cNvSpPr/>
            <p:nvPr/>
          </p:nvSpPr>
          <p:spPr>
            <a:xfrm>
              <a:off x="6197653" y="5093149"/>
              <a:ext cx="13035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/>
                <a:t>Red blood cells</a:t>
              </a:r>
              <a:endParaRPr lang="zh-CN" altLang="en-US" sz="1400" dirty="0"/>
            </a:p>
          </p:txBody>
        </p:sp>
      </p:grpSp>
      <p:grpSp>
        <p:nvGrpSpPr>
          <p:cNvPr id="20" name="Group 15">
            <a:extLst>
              <a:ext uri="{FF2B5EF4-FFF2-40B4-BE49-F238E27FC236}">
                <a16:creationId xmlns:a16="http://schemas.microsoft.com/office/drawing/2014/main" id="{711B83F1-DACE-8D42-B5B2-0ACBF90ED471}"/>
              </a:ext>
            </a:extLst>
          </p:cNvPr>
          <p:cNvGrpSpPr/>
          <p:nvPr/>
        </p:nvGrpSpPr>
        <p:grpSpPr>
          <a:xfrm>
            <a:off x="5327576" y="4663434"/>
            <a:ext cx="2355499" cy="1791597"/>
            <a:chOff x="6221910" y="3803823"/>
            <a:chExt cx="2355499" cy="1791597"/>
          </a:xfrm>
        </p:grpSpPr>
        <p:pic>
          <p:nvPicPr>
            <p:cNvPr id="21" name="Picture 7">
              <a:extLst>
                <a:ext uri="{FF2B5EF4-FFF2-40B4-BE49-F238E27FC236}">
                  <a16:creationId xmlns:a16="http://schemas.microsoft.com/office/drawing/2014/main" id="{25B7B186-D0C0-D345-A3E4-C99542A3C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557331" y="3803823"/>
              <a:ext cx="1684658" cy="1518272"/>
            </a:xfrm>
            <a:prstGeom prst="rect">
              <a:avLst/>
            </a:prstGeom>
          </p:spPr>
        </p:pic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94BE02C4-7C2A-0042-A345-FB66C3CE07A9}"/>
                </a:ext>
              </a:extLst>
            </p:cNvPr>
            <p:cNvSpPr/>
            <p:nvPr/>
          </p:nvSpPr>
          <p:spPr>
            <a:xfrm>
              <a:off x="6221910" y="5310727"/>
              <a:ext cx="2355499" cy="284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520"/>
                </a:lnSpc>
              </a:pPr>
              <a:r>
                <a:rPr lang="en-US" altLang="zh-CN" sz="1400" dirty="0"/>
                <a:t>Buckling of carbon nanotubes</a:t>
              </a:r>
              <a:endParaRPr lang="zh-CN" altLang="en-US" sz="1400" dirty="0"/>
            </a:p>
          </p:txBody>
        </p:sp>
      </p:grpSp>
      <p:pic>
        <p:nvPicPr>
          <p:cNvPr id="23" name="Picture 2" descr="E:\电杆\报告\pic\case1.gif">
            <a:extLst>
              <a:ext uri="{FF2B5EF4-FFF2-40B4-BE49-F238E27FC236}">
                <a16:creationId xmlns:a16="http://schemas.microsoft.com/office/drawing/2014/main" id="{EF551741-87C2-4218-AE57-7FB50E711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655770" y="4762970"/>
            <a:ext cx="2315530" cy="1733738"/>
          </a:xfrm>
          <a:prstGeom prst="rect">
            <a:avLst/>
          </a:prstGeom>
          <a:noFill/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1E2C6A72-4D20-4B90-A687-178BB0FBFC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33615" y="2737411"/>
            <a:ext cx="2655283" cy="192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81387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6C78037-BF57-4849-8DBF-736274E78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000" dirty="0">
                <a:solidFill>
                  <a:schemeClr val="tx1"/>
                </a:solidFill>
              </a:rPr>
              <a:t>第</a:t>
            </a:r>
            <a:r>
              <a:rPr lang="en-US" altLang="zh-CN" sz="2000" dirty="0">
                <a:solidFill>
                  <a:schemeClr val="tx1"/>
                </a:solidFill>
              </a:rPr>
              <a:t>7</a:t>
            </a:r>
            <a:r>
              <a:rPr lang="zh-CN" altLang="en-US" sz="2000" dirty="0">
                <a:solidFill>
                  <a:schemeClr val="tx1"/>
                </a:solidFill>
              </a:rPr>
              <a:t>章 专题</a:t>
            </a:r>
            <a:endParaRPr lang="en-US" altLang="zh-CN" sz="2000" dirty="0">
              <a:solidFill>
                <a:schemeClr val="tx1"/>
              </a:solidFill>
              <a:hlinkClick r:id="rId2" action="ppaction://hlinkpres?slideindex=1&amp;slidetitle=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solidFill>
                  <a:schemeClr val="tx1"/>
                </a:solidFill>
              </a:rPr>
              <a:t>7-1 </a:t>
            </a:r>
            <a:r>
              <a:rPr lang="en-US" altLang="zh-CN" sz="2000" dirty="0">
                <a:solidFill>
                  <a:schemeClr val="tx1"/>
                </a:solidFill>
                <a:hlinkClick r:id="rId3" action="ppaction://hlinkpres?slideindex=1&amp;slidetitle="/>
              </a:rPr>
              <a:t>Linear Dynamic Analysis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solidFill>
                  <a:schemeClr val="tx1"/>
                </a:solidFill>
              </a:rPr>
              <a:t>7-2 </a:t>
            </a:r>
            <a:r>
              <a:rPr lang="en-US" altLang="zh-CN" sz="2000" dirty="0">
                <a:solidFill>
                  <a:schemeClr val="tx1"/>
                </a:solidFill>
                <a:hlinkClick r:id="rId4" action="ppaction://hlinkpres?slideindex=1&amp;slidetitle="/>
              </a:rPr>
              <a:t>Boundary Element Method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solidFill>
                  <a:schemeClr val="tx1"/>
                </a:solidFill>
              </a:rPr>
              <a:t>7-3 </a:t>
            </a:r>
            <a:r>
              <a:rPr lang="en-US" altLang="zh-CN" sz="2000" dirty="0">
                <a:solidFill>
                  <a:schemeClr val="tx1"/>
                </a:solidFill>
                <a:hlinkClick r:id="rId5" action="ppaction://hlinkpres?slideindex=1&amp;slidetitle="/>
              </a:rPr>
              <a:t>Molecular Dynamics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solidFill>
                  <a:schemeClr val="tx1"/>
                </a:solidFill>
              </a:rPr>
              <a:t>7-4 </a:t>
            </a:r>
            <a:r>
              <a:rPr lang="en-US" altLang="zh-CN" sz="2000" dirty="0">
                <a:solidFill>
                  <a:schemeClr val="tx1"/>
                </a:solidFill>
                <a:hlinkClick r:id="rId6" action="ppaction://hlinkpres?slideindex=1&amp;slidetitle="/>
              </a:rPr>
              <a:t>Discrete Element Method</a:t>
            </a:r>
            <a:endParaRPr lang="en-US" altLang="zh-CN" sz="2000" dirty="0">
              <a:solidFill>
                <a:schemeClr val="tx1"/>
              </a:solidFill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A204667-3EEA-5B46-AA74-7A45FA040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有限元法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338856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7"/>
          <p:cNvSpPr>
            <a:spLocks noGrp="1" noChangeArrowheads="1"/>
          </p:cNvSpPr>
          <p:nvPr>
            <p:ph idx="1"/>
          </p:nvPr>
        </p:nvSpPr>
        <p:spPr>
          <a:xfrm>
            <a:off x="149431" y="658496"/>
            <a:ext cx="4113705" cy="5892770"/>
          </a:xfrm>
        </p:spPr>
        <p:txBody>
          <a:bodyPr>
            <a:noAutofit/>
          </a:bodyPr>
          <a:lstStyle/>
          <a:p>
            <a:r>
              <a:rPr lang="zh-CN" altLang="en-US" dirty="0">
                <a:solidFill>
                  <a:schemeClr val="tx2"/>
                </a:solidFill>
                <a:hlinkClick r:id="rId3" action="ppaction://hlinkpres?slideindex=1&amp;slidetitle="/>
              </a:rPr>
              <a:t>第</a:t>
            </a:r>
            <a:r>
              <a:rPr lang="en-US" altLang="zh-CN" dirty="0">
                <a:solidFill>
                  <a:schemeClr val="tx2"/>
                </a:solidFill>
                <a:hlinkClick r:id="rId3" action="ppaction://hlinkpres?slideindex=1&amp;slidetitle="/>
              </a:rPr>
              <a:t>1</a:t>
            </a:r>
            <a:r>
              <a:rPr lang="zh-CN" altLang="en-US" dirty="0">
                <a:solidFill>
                  <a:schemeClr val="tx2"/>
                </a:solidFill>
                <a:hlinkClick r:id="rId3" action="ppaction://hlinkpres?slideindex=1&amp;slidetitle="/>
              </a:rPr>
              <a:t>章 绪论</a:t>
            </a:r>
            <a:endParaRPr lang="en-US" altLang="zh-CN" dirty="0">
              <a:solidFill>
                <a:srgbClr val="FF0000"/>
              </a:solidFill>
              <a:hlinkClick r:id="rId4" action="ppaction://hlinkpres?slideindex=1&amp;slidetitle="/>
            </a:endParaRPr>
          </a:p>
          <a:p>
            <a:pPr lvl="1"/>
            <a:r>
              <a:rPr lang="en-US" altLang="zh-CN" dirty="0">
                <a:solidFill>
                  <a:schemeClr val="tx2"/>
                </a:solidFill>
                <a:hlinkClick r:id="rId5" action="ppaction://hlinkpres?slideindex=3&amp;slidetitle=1.1 课程的主要内容与要求                                            ..."/>
              </a:rPr>
              <a:t>1-1 </a:t>
            </a:r>
            <a:r>
              <a:rPr lang="en-US" altLang="zh-CN" dirty="0" err="1">
                <a:solidFill>
                  <a:schemeClr val="tx2"/>
                </a:solidFill>
                <a:hlinkClick r:id="rId5" action="ppaction://hlinkpres?slideindex=3&amp;slidetitle=1.1 课程的主要内容与要求                                            ..."/>
              </a:rPr>
              <a:t>课程的主要内容与要求</a:t>
            </a:r>
            <a:endParaRPr lang="en-US" altLang="zh-CN" dirty="0">
              <a:solidFill>
                <a:schemeClr val="tx2"/>
              </a:solidFill>
            </a:endParaRPr>
          </a:p>
          <a:p>
            <a:pPr lvl="1" algn="just"/>
            <a:r>
              <a:rPr lang="en-US" altLang="zh-CN" dirty="0">
                <a:solidFill>
                  <a:schemeClr val="tx2"/>
                </a:solidFill>
                <a:hlinkClick r:id="rId6" action="ppaction://hlinkpres?slideindex=11&amp;slidetitle=1.2 计算力学导论"/>
              </a:rPr>
              <a:t>1-2 </a:t>
            </a:r>
            <a:r>
              <a:rPr lang="en-US" dirty="0">
                <a:solidFill>
                  <a:schemeClr val="tx2"/>
                </a:solidFill>
                <a:hlinkClick r:id="rId6" action="ppaction://hlinkpres?slideindex=11&amp;slidetitle=1.2 计算力学导论"/>
              </a:rPr>
              <a:t>计算力学导论</a:t>
            </a:r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altLang="zh-CN" dirty="0">
                <a:solidFill>
                  <a:schemeClr val="tx2"/>
                </a:solidFill>
                <a:hlinkClick r:id="rId7" action="ppaction://hlinkpres?slideindex=20&amp;slidetitle=1.3  有限元法的基本概念"/>
              </a:rPr>
              <a:t>1-3 </a:t>
            </a:r>
            <a:r>
              <a:rPr lang="en-US" dirty="0" err="1">
                <a:solidFill>
                  <a:schemeClr val="tx2"/>
                </a:solidFill>
                <a:hlinkClick r:id="rId7" action="ppaction://hlinkpres?slideindex=20&amp;slidetitle=1.3  有限元法的基本概念"/>
              </a:rPr>
              <a:t>有限元法的基本概念</a:t>
            </a:r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altLang="zh-CN" dirty="0">
                <a:solidFill>
                  <a:schemeClr val="tx2"/>
                </a:solidFill>
                <a:hlinkClick r:id="rId8" action="ppaction://hlinkpres?slideindex=27&amp;slidetitle=1.4 有限元法的发展历史"/>
              </a:rPr>
              <a:t>1-4 </a:t>
            </a:r>
            <a:r>
              <a:rPr lang="en-US" dirty="0" err="1">
                <a:solidFill>
                  <a:schemeClr val="tx2"/>
                </a:solidFill>
                <a:hlinkClick r:id="rId8" action="ppaction://hlinkpres?slideindex=27&amp;slidetitle=1.4 有限元法的发展历史"/>
              </a:rPr>
              <a:t>有限元法的发展历史</a:t>
            </a:r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altLang="zh-CN" dirty="0">
                <a:solidFill>
                  <a:schemeClr val="tx2"/>
                </a:solidFill>
                <a:hlinkClick r:id="rId9" action="ppaction://hlinkpres?slideindex=39&amp;slidetitle=1.5 有限元法的应用实例"/>
              </a:rPr>
              <a:t>1-5 </a:t>
            </a:r>
            <a:r>
              <a:rPr lang="zh-CN" altLang="en-US" dirty="0">
                <a:solidFill>
                  <a:schemeClr val="tx2"/>
                </a:solidFill>
                <a:hlinkClick r:id="rId9" action="ppaction://hlinkpres?slideindex=39&amp;slidetitle=1.5 有限元法的应用实例"/>
              </a:rPr>
              <a:t>有限元法的应用实例</a:t>
            </a:r>
            <a:endParaRPr lang="en-US" altLang="zh-CN" dirty="0">
              <a:solidFill>
                <a:schemeClr val="tx2"/>
              </a:solidFill>
            </a:endParaRPr>
          </a:p>
          <a:p>
            <a:pPr>
              <a:spcBef>
                <a:spcPts val="1200"/>
              </a:spcBef>
            </a:pPr>
            <a:r>
              <a:rPr lang="zh-CN" altLang="en-US" dirty="0">
                <a:hlinkClick r:id="rId10" action="ppaction://hlinkpres?slideindex=1&amp;slidetitle="/>
              </a:rPr>
              <a:t>第</a:t>
            </a:r>
            <a:r>
              <a:rPr lang="en-US" altLang="zh-CN" dirty="0">
                <a:hlinkClick r:id="rId10" action="ppaction://hlinkpres?slideindex=1&amp;slidetitle="/>
              </a:rPr>
              <a:t>2</a:t>
            </a:r>
            <a:r>
              <a:rPr lang="zh-CN" altLang="en-US" dirty="0">
                <a:hlinkClick r:id="rId10" action="ppaction://hlinkpres?slideindex=1&amp;slidetitle="/>
              </a:rPr>
              <a:t>章 直接刚度</a:t>
            </a:r>
            <a:r>
              <a:rPr lang="zh-CN" altLang="en-US" dirty="0">
                <a:solidFill>
                  <a:schemeClr val="tx1"/>
                </a:solidFill>
                <a:hlinkClick r:id="rId10" action="ppaction://hlinkpres?slideindex=1&amp;slidetitle="/>
              </a:rPr>
              <a:t>法</a:t>
            </a:r>
            <a:endParaRPr lang="en-US" altLang="zh-CN" dirty="0">
              <a:solidFill>
                <a:srgbClr val="FF0000"/>
              </a:solidFill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altLang="zh-CN" dirty="0">
                <a:hlinkClick r:id="rId12"/>
              </a:rPr>
              <a:t>2.1 </a:t>
            </a:r>
            <a:r>
              <a:rPr lang="zh-CN" altLang="en-US" dirty="0">
                <a:hlinkClick r:id="rId12"/>
              </a:rPr>
              <a:t>理想化与离散化</a:t>
            </a:r>
            <a:endParaRPr lang="en-US" altLang="zh-CN" dirty="0">
              <a:hlinkClick r:id="rId13"/>
            </a:endParaRPr>
          </a:p>
          <a:p>
            <a:pPr lvl="1"/>
            <a:r>
              <a:rPr lang="en-US" altLang="zh-CN" dirty="0">
                <a:hlinkClick r:id="rId13"/>
              </a:rPr>
              <a:t>2.2 </a:t>
            </a:r>
            <a:r>
              <a:rPr lang="zh-CN" altLang="en-US" dirty="0">
                <a:hlinkClick r:id="rId13"/>
              </a:rPr>
              <a:t>单元刚度</a:t>
            </a:r>
            <a:r>
              <a:rPr lang="en-US" altLang="zh-CN" dirty="0" err="1">
                <a:hlinkClick r:id="rId13"/>
              </a:rPr>
              <a:t>方程</a:t>
            </a:r>
            <a:endParaRPr lang="en-US" altLang="zh-CN" dirty="0">
              <a:solidFill>
                <a:schemeClr val="accent2"/>
              </a:solidFill>
            </a:endParaRPr>
          </a:p>
          <a:p>
            <a:pPr lvl="1"/>
            <a:r>
              <a:rPr lang="en-US" altLang="zh-CN" dirty="0">
                <a:hlinkClick r:id="rId14"/>
              </a:rPr>
              <a:t>2.3 </a:t>
            </a:r>
            <a:r>
              <a:rPr lang="zh-CN" altLang="en-US" dirty="0">
                <a:hlinkClick r:id="rId14"/>
              </a:rPr>
              <a:t>总体刚度方程</a:t>
            </a:r>
            <a:endParaRPr lang="en-US" altLang="zh-CN" dirty="0">
              <a:solidFill>
                <a:srgbClr val="3333CC"/>
              </a:solidFill>
            </a:endParaRPr>
          </a:p>
          <a:p>
            <a:pPr lvl="1"/>
            <a:r>
              <a:rPr lang="en-US" altLang="zh-CN" dirty="0">
                <a:solidFill>
                  <a:srgbClr val="3333CC"/>
                </a:solidFill>
                <a:hlinkClick r:id="rId15"/>
              </a:rPr>
              <a:t>2.4 </a:t>
            </a:r>
            <a:r>
              <a:rPr lang="zh-CN" altLang="en-US" dirty="0">
                <a:solidFill>
                  <a:srgbClr val="3333CC"/>
                </a:solidFill>
                <a:hlinkClick r:id="rId15"/>
              </a:rPr>
              <a:t>平衡方程的求解</a:t>
            </a:r>
            <a:endParaRPr lang="en-US" altLang="zh-CN" dirty="0">
              <a:solidFill>
                <a:srgbClr val="3333CC"/>
              </a:solidFill>
            </a:endParaRPr>
          </a:p>
          <a:p>
            <a:pPr lvl="1"/>
            <a:r>
              <a:rPr lang="en-US" altLang="zh-CN" dirty="0">
                <a:solidFill>
                  <a:schemeClr val="tx1"/>
                </a:solidFill>
                <a:hlinkClick r:id="rId16"/>
              </a:rPr>
              <a:t>2.5 </a:t>
            </a:r>
            <a:r>
              <a:rPr lang="zh-CN" altLang="en-US" dirty="0">
                <a:solidFill>
                  <a:schemeClr val="tx1"/>
                </a:solidFill>
                <a:hlinkClick r:id="rId16"/>
              </a:rPr>
              <a:t>有限元程序设计</a:t>
            </a:r>
            <a:endParaRPr lang="en-US" altLang="zh-CN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</a:pPr>
            <a:r>
              <a:rPr lang="zh-CN" altLang="en-US" dirty="0">
                <a:hlinkClick r:id="rId17" action="ppaction://hlinkpres?slideindex=1&amp;slidetitle="/>
              </a:rPr>
              <a:t>第</a:t>
            </a:r>
            <a:r>
              <a:rPr lang="en-US" altLang="zh-CN" dirty="0">
                <a:hlinkClick r:id="rId17" action="ppaction://hlinkpres?slideindex=1&amp;slidetitle="/>
              </a:rPr>
              <a:t>3</a:t>
            </a:r>
            <a:r>
              <a:rPr lang="zh-CN" altLang="en-US" dirty="0">
                <a:hlinkClick r:id="rId17" action="ppaction://hlinkpres?slideindex=1&amp;slidetitle="/>
              </a:rPr>
              <a:t>章 一维问题</a:t>
            </a:r>
            <a:endParaRPr lang="en-US" altLang="zh-CN" dirty="0"/>
          </a:p>
          <a:p>
            <a:pPr lvl="1"/>
            <a:r>
              <a:rPr lang="en-US" altLang="zh-TW" dirty="0">
                <a:hlinkClick r:id="rId18" action="ppaction://hlinkpres?slideindex=1&amp;slidetitle="/>
              </a:rPr>
              <a:t>3.1 </a:t>
            </a:r>
            <a:r>
              <a:rPr lang="zh-TW" altLang="en-US" dirty="0">
                <a:hlinkClick r:id="rId18" action="ppaction://hlinkpres?slideindex=1&amp;slidetitle="/>
              </a:rPr>
              <a:t>强形式</a:t>
            </a:r>
            <a:endParaRPr lang="en-US" altLang="zh-TW" dirty="0"/>
          </a:p>
          <a:p>
            <a:pPr lvl="1"/>
            <a:r>
              <a:rPr lang="en-US" altLang="zh-CN" dirty="0">
                <a:solidFill>
                  <a:schemeClr val="accent2"/>
                </a:solidFill>
                <a:hlinkClick r:id="rId19" action="ppaction://hlinkpres?slideindex=1&amp;slidetitle="/>
              </a:rPr>
              <a:t>3-2 </a:t>
            </a:r>
            <a:r>
              <a:rPr lang="zh-CN" altLang="en-US" dirty="0">
                <a:solidFill>
                  <a:schemeClr val="accent2"/>
                </a:solidFill>
                <a:hlinkClick r:id="rId19" action="ppaction://hlinkpres?slideindex=1&amp;slidetitle="/>
              </a:rPr>
              <a:t>加权余量法</a:t>
            </a:r>
            <a:endParaRPr lang="en-US" altLang="zh-CN" dirty="0">
              <a:solidFill>
                <a:schemeClr val="accent2"/>
              </a:solidFill>
            </a:endParaRPr>
          </a:p>
          <a:p>
            <a:pPr lvl="1"/>
            <a:r>
              <a:rPr lang="en-US" altLang="zh-CN" dirty="0">
                <a:hlinkClick r:id="rId20" action="ppaction://hlinkpres?slideindex=1&amp;slidetitle="/>
              </a:rPr>
              <a:t>3.3 </a:t>
            </a:r>
            <a:r>
              <a:rPr lang="zh-CN" altLang="en-US" dirty="0">
                <a:hlinkClick r:id="rId20" action="ppaction://hlinkpres?slideindex=1&amp;slidetitle="/>
              </a:rPr>
              <a:t>伽辽金</a:t>
            </a:r>
            <a:r>
              <a:rPr lang="en-US" altLang="zh-CN" dirty="0" err="1">
                <a:hlinkClick r:id="rId20" action="ppaction://hlinkpres?slideindex=1&amp;slidetitle="/>
              </a:rPr>
              <a:t>弱形式</a:t>
            </a:r>
            <a:endParaRPr lang="en-US" altLang="zh-CN" dirty="0">
              <a:solidFill>
                <a:schemeClr val="accent2"/>
              </a:solidFill>
            </a:endParaRPr>
          </a:p>
        </p:txBody>
      </p:sp>
      <p:sp>
        <p:nvSpPr>
          <p:cNvPr id="440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有限元法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6A5E814E-F5F1-2B6D-31BD-8BE1066D1510}"/>
              </a:ext>
            </a:extLst>
          </p:cNvPr>
          <p:cNvSpPr txBox="1">
            <a:spLocks noChangeArrowheads="1"/>
          </p:cNvSpPr>
          <p:nvPr/>
        </p:nvSpPr>
        <p:spPr>
          <a:xfrm>
            <a:off x="7776650" y="658496"/>
            <a:ext cx="4179638" cy="6083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9088" indent="-3190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75000"/>
              <a:buFont typeface="Wingdings" pitchFamily="2" charset="2"/>
              <a:buChar char="p"/>
              <a:tabLst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676275" indent="-3206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SzPct val="75000"/>
              <a:buFont typeface="Wingdings" pitchFamily="2" charset="2"/>
              <a:buChar char="Ø"/>
              <a:tabLst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14425" indent="-4032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SzPct val="75000"/>
              <a:buFont typeface="Wingdings" pitchFamily="2" charset="2"/>
              <a:buChar char="ü"/>
              <a:tabLst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387475" indent="-2730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1744663" indent="-3206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zh-CN" altLang="en-US" dirty="0">
                <a:hlinkClick r:id="rId21" action="ppaction://hlinkpres?slideindex=1&amp;slidetitle="/>
              </a:rPr>
              <a:t>第</a:t>
            </a:r>
            <a:r>
              <a:rPr lang="en-US" altLang="zh-CN" dirty="0">
                <a:hlinkClick r:id="rId21" action="ppaction://hlinkpres?slideindex=1&amp;slidetitle="/>
              </a:rPr>
              <a:t>5</a:t>
            </a:r>
            <a:r>
              <a:rPr lang="zh-CN" altLang="en-US" dirty="0">
                <a:hlinkClick r:id="rId21" action="ppaction://hlinkpres?slideindex=1&amp;slidetitle="/>
              </a:rPr>
              <a:t>章 约束变分原理</a:t>
            </a:r>
            <a:endParaRPr lang="en-US" altLang="zh-CN" dirty="0"/>
          </a:p>
          <a:p>
            <a:pPr marL="490538" lvl="1" indent="-290513"/>
            <a:r>
              <a:rPr lang="en-US" altLang="zh-CN" dirty="0">
                <a:solidFill>
                  <a:schemeClr val="accent1"/>
                </a:solidFill>
                <a:hlinkClick r:id="rId22" action="ppaction://hlinkpres?slideindex=1&amp;slidetitle="/>
              </a:rPr>
              <a:t>5-1 </a:t>
            </a:r>
            <a:r>
              <a:rPr lang="zh-CN" altLang="en-US" dirty="0">
                <a:solidFill>
                  <a:schemeClr val="accent1"/>
                </a:solidFill>
                <a:hlinkClick r:id="rId22" action="ppaction://hlinkpres?slideindex=1&amp;slidetitle="/>
              </a:rPr>
              <a:t>拉格朗日乘子法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/>
            <a:r>
              <a:rPr lang="en-US" altLang="zh-CN" dirty="0">
                <a:solidFill>
                  <a:schemeClr val="accent1"/>
                </a:solidFill>
                <a:hlinkClick r:id="rId23" action="ppaction://hlinkpres?slideindex=1&amp;slidetitle="/>
              </a:rPr>
              <a:t>5-2 </a:t>
            </a:r>
            <a:r>
              <a:rPr lang="zh-CN" altLang="en-US" dirty="0">
                <a:solidFill>
                  <a:schemeClr val="accent1"/>
                </a:solidFill>
                <a:hlinkClick r:id="rId23" action="ppaction://hlinkpres?slideindex=1&amp;slidetitle="/>
              </a:rPr>
              <a:t>罚函数法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/>
            <a:r>
              <a:rPr lang="en-US" altLang="zh-CN" dirty="0">
                <a:solidFill>
                  <a:schemeClr val="accent1"/>
                </a:solidFill>
                <a:hlinkClick r:id="rId24" action="ppaction://hlinkpres?slideindex=1&amp;slidetitle="/>
              </a:rPr>
              <a:t>5-3 </a:t>
            </a:r>
            <a:r>
              <a:rPr lang="zh-CN" altLang="en-US" dirty="0">
                <a:solidFill>
                  <a:schemeClr val="accent1"/>
                </a:solidFill>
                <a:hlinkClick r:id="rId24" action="ppaction://hlinkpres?slideindex=1&amp;slidetitle="/>
              </a:rPr>
              <a:t>广义变分原理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/>
            <a:r>
              <a:rPr lang="en-US" altLang="zh-CN" dirty="0">
                <a:solidFill>
                  <a:schemeClr val="accent1"/>
                </a:solidFill>
                <a:hlinkClick r:id="rId25" action="ppaction://hlinkpres?slideindex=1&amp;slidetitle="/>
              </a:rPr>
              <a:t>5-4 </a:t>
            </a:r>
            <a:r>
              <a:rPr lang="zh-CN" altLang="en-US" dirty="0">
                <a:solidFill>
                  <a:schemeClr val="accent1"/>
                </a:solidFill>
                <a:hlinkClick r:id="rId25" action="ppaction://hlinkpres?slideindex=1&amp;slidetitle="/>
              </a:rPr>
              <a:t>不可压缩问题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/>
            <a:r>
              <a:rPr lang="en-US" altLang="zh-CN" dirty="0">
                <a:solidFill>
                  <a:schemeClr val="accent1"/>
                </a:solidFill>
                <a:hlinkClick r:id="rId26" action="ppaction://hlinkpres?slideindex=1&amp;slidetitle="/>
              </a:rPr>
              <a:t>5-5 </a:t>
            </a:r>
            <a:r>
              <a:rPr lang="zh-CN" altLang="en-US" dirty="0">
                <a:solidFill>
                  <a:schemeClr val="accent1"/>
                </a:solidFill>
                <a:hlinkClick r:id="rId26" action="ppaction://hlinkpres?slideindex=1&amp;slidetitle="/>
              </a:rPr>
              <a:t>几乎不可压问题</a:t>
            </a:r>
            <a:endParaRPr lang="en-US" altLang="zh-CN" dirty="0">
              <a:solidFill>
                <a:schemeClr val="accent1"/>
              </a:solidFill>
            </a:endParaRPr>
          </a:p>
          <a:p>
            <a:pPr>
              <a:spcBef>
                <a:spcPts val="1200"/>
              </a:spcBef>
            </a:pPr>
            <a:r>
              <a:rPr lang="en-US" altLang="zh-CN" sz="2000" dirty="0">
                <a:solidFill>
                  <a:schemeClr val="tx1"/>
                </a:solidFill>
                <a:cs typeface="Times New Roman"/>
                <a:hlinkClick r:id="rId27" action="ppaction://hlinkpres?slideindex=1&amp;slidetitle="/>
              </a:rPr>
              <a:t>第6章</a:t>
            </a:r>
            <a:r>
              <a:rPr lang="zh-CN" altLang="en-US" sz="2000" dirty="0">
                <a:solidFill>
                  <a:schemeClr val="tx1"/>
                </a:solidFill>
                <a:cs typeface="Times New Roman"/>
                <a:hlinkClick r:id="rId27" action="ppaction://hlinkpres?slideindex=1&amp;slidetitle="/>
              </a:rPr>
              <a:t>  梁板壳问题的有限元格式</a:t>
            </a:r>
            <a:endParaRPr lang="en-US" altLang="zh-CN" sz="2000" dirty="0">
              <a:solidFill>
                <a:schemeClr val="tx1"/>
              </a:solidFill>
              <a:cs typeface="Times New Roman"/>
            </a:endParaRPr>
          </a:p>
          <a:p>
            <a:pPr lvl="1"/>
            <a:r>
              <a:rPr lang="en-US" altLang="zh-CN" sz="2000" dirty="0">
                <a:solidFill>
                  <a:schemeClr val="tx1"/>
                </a:solidFill>
                <a:hlinkClick r:id="rId28" action="ppaction://hlinkpres?slideindex=1&amp;slidetitle="/>
              </a:rPr>
              <a:t>6-1 </a:t>
            </a:r>
            <a:r>
              <a:rPr lang="zh-CN" altLang="en-US" sz="2000" dirty="0">
                <a:solidFill>
                  <a:schemeClr val="tx1"/>
                </a:solidFill>
                <a:cs typeface="Times New Roman"/>
                <a:hlinkClick r:id="rId28" action="ppaction://hlinkpres?slideindex=1&amp;slidetitle="/>
              </a:rPr>
              <a:t>伯努利</a:t>
            </a:r>
            <a:r>
              <a:rPr lang="en-US" altLang="zh-CN" sz="2000" dirty="0">
                <a:solidFill>
                  <a:schemeClr val="tx1"/>
                </a:solidFill>
                <a:cs typeface="Times New Roman"/>
                <a:hlinkClick r:id="rId28" action="ppaction://hlinkpres?slideindex=1&amp;slidetitle="/>
              </a:rPr>
              <a:t>-</a:t>
            </a:r>
            <a:r>
              <a:rPr lang="zh-CN" altLang="en-US" sz="2000" dirty="0">
                <a:solidFill>
                  <a:schemeClr val="tx1"/>
                </a:solidFill>
                <a:cs typeface="Times New Roman"/>
                <a:hlinkClick r:id="rId28" action="ppaction://hlinkpres?slideindex=1&amp;slidetitle="/>
              </a:rPr>
              <a:t>欧拉梁</a:t>
            </a:r>
            <a:endParaRPr lang="en-US" altLang="zh-CN" sz="2000" dirty="0">
              <a:solidFill>
                <a:schemeClr val="tx1"/>
              </a:solidFill>
              <a:cs typeface="Times New Roman"/>
            </a:endParaRPr>
          </a:p>
          <a:p>
            <a:pPr lvl="1"/>
            <a:r>
              <a:rPr lang="en-US" altLang="zh-CN" sz="2000" dirty="0">
                <a:solidFill>
                  <a:schemeClr val="tx1"/>
                </a:solidFill>
                <a:cs typeface="Times New Roman"/>
                <a:hlinkClick r:id="rId29" action="ppaction://hlinkpres?slideindex=1&amp;slidetitle="/>
              </a:rPr>
              <a:t>6-2 </a:t>
            </a:r>
            <a:r>
              <a:rPr lang="zh-CN" altLang="en-US" sz="2000" dirty="0">
                <a:solidFill>
                  <a:schemeClr val="tx1"/>
                </a:solidFill>
                <a:cs typeface="Times New Roman"/>
                <a:hlinkClick r:id="rId29" action="ppaction://hlinkpres?slideindex=1&amp;slidetitle="/>
              </a:rPr>
              <a:t>铁摩辛柯梁</a:t>
            </a:r>
            <a:endParaRPr lang="en-US" altLang="zh-CN" sz="2000" dirty="0">
              <a:solidFill>
                <a:schemeClr val="tx1"/>
              </a:solidFill>
              <a:cs typeface="Times New Roman"/>
            </a:endParaRPr>
          </a:p>
          <a:p>
            <a:pPr lvl="1"/>
            <a:r>
              <a:rPr lang="en-US" altLang="zh-CN" sz="2000" dirty="0">
                <a:solidFill>
                  <a:schemeClr val="tx1"/>
                </a:solidFill>
                <a:cs typeface="Times New Roman"/>
                <a:hlinkClick r:id="rId30" action="ppaction://hlinkpres?slideindex=1&amp;slidetitle="/>
              </a:rPr>
              <a:t>6-3 </a:t>
            </a:r>
            <a:r>
              <a:rPr lang="zh-CN" altLang="en-US" sz="2000" dirty="0">
                <a:solidFill>
                  <a:schemeClr val="tx1"/>
                </a:solidFill>
                <a:cs typeface="Times New Roman"/>
                <a:hlinkClick r:id="rId30" action="ppaction://hlinkpres?slideindex=1&amp;slidetitle="/>
              </a:rPr>
              <a:t>板</a:t>
            </a:r>
            <a:r>
              <a:rPr lang="zh-CN" altLang="en-US" dirty="0">
                <a:cs typeface="Times New Roman"/>
                <a:hlinkClick r:id="rId30" action="ppaction://hlinkpres?slideindex=1&amp;slidetitle="/>
              </a:rPr>
              <a:t>弯曲问题</a:t>
            </a:r>
            <a:endParaRPr lang="en-US" altLang="zh-CN" sz="2000" dirty="0">
              <a:solidFill>
                <a:schemeClr val="tx1"/>
              </a:solidFill>
              <a:cs typeface="Times New Roman"/>
            </a:endParaRPr>
          </a:p>
          <a:p>
            <a:pPr lvl="1"/>
            <a:r>
              <a:rPr kumimoji="1" lang="en-US" altLang="zh-CN" dirty="0">
                <a:solidFill>
                  <a:schemeClr val="tx1"/>
                </a:solidFill>
                <a:hlinkClick r:id="rId31" action="ppaction://hlinkpres?slideindex=1&amp;slidetitle="/>
              </a:rPr>
              <a:t>6-4 </a:t>
            </a:r>
            <a:r>
              <a:rPr kumimoji="1" lang="zh-CN" altLang="en-US" dirty="0">
                <a:solidFill>
                  <a:schemeClr val="tx1"/>
                </a:solidFill>
                <a:hlinkClick r:id="rId31" action="ppaction://hlinkpres?slideindex=1&amp;slidetitle="/>
              </a:rPr>
              <a:t>壳单元</a:t>
            </a:r>
            <a:endParaRPr kumimoji="1" lang="zh-CN" altLang="en-US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</a:pPr>
            <a:r>
              <a:rPr lang="zh-CN" altLang="en-US" sz="2000" dirty="0">
                <a:solidFill>
                  <a:schemeClr val="tx1"/>
                </a:solidFill>
              </a:rPr>
              <a:t>第</a:t>
            </a:r>
            <a:r>
              <a:rPr lang="en-US" altLang="zh-CN" sz="2000" dirty="0">
                <a:solidFill>
                  <a:schemeClr val="tx1"/>
                </a:solidFill>
              </a:rPr>
              <a:t>7</a:t>
            </a:r>
            <a:r>
              <a:rPr lang="zh-CN" altLang="en-US" sz="2000" dirty="0">
                <a:solidFill>
                  <a:schemeClr val="tx1"/>
                </a:solidFill>
              </a:rPr>
              <a:t>章 专题</a:t>
            </a:r>
            <a:endParaRPr lang="en-US" altLang="zh-CN" sz="2000" dirty="0">
              <a:solidFill>
                <a:schemeClr val="tx1"/>
              </a:solidFill>
              <a:hlinkClick r:id="rId32" action="ppaction://hlinkpres?slideindex=1&amp;slidetitle=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altLang="zh-CN" sz="2000" dirty="0">
                <a:solidFill>
                  <a:schemeClr val="tx1"/>
                </a:solidFill>
              </a:rPr>
              <a:t>7-1 </a:t>
            </a:r>
            <a:r>
              <a:rPr lang="zh-CN" altLang="en-US" dirty="0"/>
              <a:t>线性动态问题</a:t>
            </a:r>
            <a:endParaRPr lang="en-US" altLang="zh-CN" dirty="0"/>
          </a:p>
          <a:p>
            <a:pPr lvl="1"/>
            <a:r>
              <a:rPr lang="en-US" altLang="zh-CN" sz="2000" dirty="0">
                <a:solidFill>
                  <a:schemeClr val="tx1"/>
                </a:solidFill>
              </a:rPr>
              <a:t>7-2 </a:t>
            </a:r>
            <a:r>
              <a:rPr lang="zh-CN" altLang="en-US" sz="2000" dirty="0">
                <a:solidFill>
                  <a:schemeClr val="tx1"/>
                </a:solidFill>
              </a:rPr>
              <a:t>边界元法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lvl="1"/>
            <a:r>
              <a:rPr lang="en-US" altLang="zh-CN" sz="2000" dirty="0">
                <a:solidFill>
                  <a:schemeClr val="tx1"/>
                </a:solidFill>
              </a:rPr>
              <a:t>7-3 </a:t>
            </a:r>
            <a:r>
              <a:rPr lang="zh-CN" altLang="en-US" sz="2000" dirty="0">
                <a:solidFill>
                  <a:schemeClr val="tx1"/>
                </a:solidFill>
              </a:rPr>
              <a:t>分子动力学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lvl="1"/>
            <a:r>
              <a:rPr lang="en-US" altLang="zh-CN" sz="2000" dirty="0">
                <a:solidFill>
                  <a:schemeClr val="tx1"/>
                </a:solidFill>
              </a:rPr>
              <a:t>7-4 </a:t>
            </a:r>
            <a:r>
              <a:rPr lang="zh-CN" altLang="en-US" sz="2000" dirty="0">
                <a:solidFill>
                  <a:schemeClr val="tx1"/>
                </a:solidFill>
              </a:rPr>
              <a:t>离散元法</a:t>
            </a:r>
            <a:endParaRPr lang="en-US" altLang="zh-CN" sz="2000" dirty="0">
              <a:solidFill>
                <a:schemeClr val="tx1"/>
              </a:solidFill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94B513A0-1C47-8925-5ED2-018DA8522DC6}"/>
              </a:ext>
            </a:extLst>
          </p:cNvPr>
          <p:cNvSpPr txBox="1">
            <a:spLocks noChangeArrowheads="1"/>
          </p:cNvSpPr>
          <p:nvPr/>
        </p:nvSpPr>
        <p:spPr>
          <a:xfrm>
            <a:off x="4177793" y="658496"/>
            <a:ext cx="3417824" cy="6083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19088" indent="-3190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75000"/>
              <a:buFont typeface="Wingdings" pitchFamily="2" charset="2"/>
              <a:buChar char="p"/>
              <a:tabLst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676275" indent="-3206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SzPct val="75000"/>
              <a:buFont typeface="Wingdings" pitchFamily="2" charset="2"/>
              <a:buChar char="Ø"/>
              <a:tabLst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14425" indent="-4032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SzPct val="75000"/>
              <a:buFont typeface="Wingdings" pitchFamily="2" charset="2"/>
              <a:buChar char="ü"/>
              <a:tabLst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387475" indent="-2730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1744663" indent="-3206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zh-CN" dirty="0">
                <a:solidFill>
                  <a:schemeClr val="accent2"/>
                </a:solidFill>
                <a:hlinkClick r:id="rId33" action="ppaction://hlinkpres?slideindex=1&amp;slidetitle="/>
              </a:rPr>
              <a:t>3.4 </a:t>
            </a:r>
            <a:r>
              <a:rPr lang="zh-CN" altLang="en-US" dirty="0">
                <a:solidFill>
                  <a:schemeClr val="accent2"/>
                </a:solidFill>
                <a:hlinkClick r:id="rId33" action="ppaction://hlinkpres?slideindex=1&amp;slidetitle="/>
              </a:rPr>
              <a:t>变分原理</a:t>
            </a:r>
            <a:endParaRPr lang="en-US" altLang="zh-CN" dirty="0">
              <a:solidFill>
                <a:schemeClr val="accent2"/>
              </a:solidFill>
            </a:endParaRPr>
          </a:p>
          <a:p>
            <a:pPr lvl="1"/>
            <a:r>
              <a:rPr lang="en-US" altLang="zh-CN" dirty="0">
                <a:solidFill>
                  <a:schemeClr val="accent2"/>
                </a:solidFill>
                <a:hlinkClick r:id="rId34" action="ppaction://hlinkpres?slideindex=1&amp;slidetitle="/>
              </a:rPr>
              <a:t>3.5 </a:t>
            </a:r>
            <a:r>
              <a:rPr lang="zh-CN" altLang="en-US" dirty="0">
                <a:solidFill>
                  <a:schemeClr val="accent2"/>
                </a:solidFill>
                <a:hlinkClick r:id="rId34" action="ppaction://hlinkpres?slideindex=1&amp;slidetitle="/>
              </a:rPr>
              <a:t>高斯求积</a:t>
            </a:r>
            <a:endParaRPr lang="en-US" altLang="zh-CN" dirty="0">
              <a:solidFill>
                <a:schemeClr val="accent2"/>
              </a:solidFill>
            </a:endParaRPr>
          </a:p>
          <a:p>
            <a:pPr lvl="1"/>
            <a:r>
              <a:rPr lang="en-US" altLang="zh-CN" dirty="0">
                <a:solidFill>
                  <a:schemeClr val="accent2"/>
                </a:solidFill>
                <a:hlinkClick r:id="rId35" action="ppaction://hlinkpres?slideindex=1&amp;slidetitle="/>
              </a:rPr>
              <a:t>3.6 </a:t>
            </a:r>
            <a:r>
              <a:rPr lang="zh-CN" altLang="en-US" dirty="0">
                <a:solidFill>
                  <a:schemeClr val="accent2"/>
                </a:solidFill>
                <a:hlinkClick r:id="rId35" action="ppaction://hlinkpres?slideindex=1&amp;slidetitle="/>
              </a:rPr>
              <a:t>近似函数</a:t>
            </a:r>
            <a:endParaRPr lang="en-US" altLang="zh-CN" dirty="0">
              <a:solidFill>
                <a:schemeClr val="accent2"/>
              </a:solidFill>
            </a:endParaRPr>
          </a:p>
          <a:p>
            <a:pPr lvl="1"/>
            <a:r>
              <a:rPr lang="en-US" altLang="zh-CN" dirty="0">
                <a:solidFill>
                  <a:schemeClr val="accent2"/>
                </a:solidFill>
                <a:hlinkClick r:id="rId36" action="ppaction://hlinkpres?slideindex=1&amp;slidetitle="/>
              </a:rPr>
              <a:t>3.7 </a:t>
            </a:r>
            <a:r>
              <a:rPr lang="zh-CN" altLang="en-US" dirty="0">
                <a:solidFill>
                  <a:schemeClr val="accent2"/>
                </a:solidFill>
                <a:hlinkClick r:id="rId36" action="ppaction://hlinkpres?slideindex=1&amp;slidetitle="/>
              </a:rPr>
              <a:t>有限元格式</a:t>
            </a:r>
            <a:endParaRPr lang="en-US" altLang="zh-CN" dirty="0">
              <a:solidFill>
                <a:schemeClr val="accent2"/>
              </a:solidFill>
            </a:endParaRPr>
          </a:p>
          <a:p>
            <a:pPr lvl="1"/>
            <a:r>
              <a:rPr lang="en-US" altLang="zh-CN" dirty="0">
                <a:solidFill>
                  <a:schemeClr val="accent2"/>
                </a:solidFill>
                <a:hlinkClick r:id="rId37" action="ppaction://hlinkpres?slideindex=1&amp;slidetitle="/>
              </a:rPr>
              <a:t>3.8</a:t>
            </a:r>
            <a:r>
              <a:rPr lang="zh-CN" altLang="en-US" dirty="0">
                <a:solidFill>
                  <a:schemeClr val="accent2"/>
                </a:solidFill>
                <a:hlinkClick r:id="rId37" action="ppaction://hlinkpres?slideindex=1&amp;slidetitle="/>
              </a:rPr>
              <a:t> 对流扩散方程</a:t>
            </a:r>
            <a:endParaRPr lang="zh-CN" altLang="en-US" dirty="0">
              <a:solidFill>
                <a:schemeClr val="accent2"/>
              </a:solidFill>
              <a:cs typeface="Times New Roman"/>
            </a:endParaRPr>
          </a:p>
          <a:p>
            <a:pPr lvl="1"/>
            <a:r>
              <a:rPr lang="en-US" altLang="zh-CN" dirty="0">
                <a:solidFill>
                  <a:schemeClr val="accent2"/>
                </a:solidFill>
                <a:hlinkClick r:id="rId38" action="ppaction://hlinkpres?slideindex=1&amp;slidetitle="/>
              </a:rPr>
              <a:t>3.9 </a:t>
            </a:r>
            <a:r>
              <a:rPr lang="zh-CN" altLang="en-US" dirty="0">
                <a:solidFill>
                  <a:schemeClr val="accent2"/>
                </a:solidFill>
                <a:hlinkClick r:id="rId38" action="ppaction://hlinkpres?slideindex=1&amp;slidetitle="/>
              </a:rPr>
              <a:t>误差与收敛性分析</a:t>
            </a:r>
            <a:endParaRPr lang="en-US" altLang="zh-CN" dirty="0">
              <a:solidFill>
                <a:schemeClr val="accent2"/>
              </a:solidFill>
            </a:endParaRPr>
          </a:p>
          <a:p>
            <a:pPr lvl="1"/>
            <a:r>
              <a:rPr lang="zh-CN" altLang="en-US" dirty="0">
                <a:solidFill>
                  <a:schemeClr val="accent2"/>
                </a:solidFill>
                <a:hlinkClick r:id="rId39" action="ppaction://hlinkpres?slideindex=1&amp;slidetitle="/>
              </a:rPr>
              <a:t>小结</a:t>
            </a:r>
            <a:endParaRPr lang="en-US" altLang="zh-CN" dirty="0">
              <a:solidFill>
                <a:schemeClr val="accent2"/>
              </a:solidFill>
            </a:endParaRPr>
          </a:p>
          <a:p>
            <a:pPr>
              <a:spcBef>
                <a:spcPts val="1200"/>
              </a:spcBef>
            </a:pPr>
            <a:r>
              <a:rPr lang="zh-CN" altLang="en-US" dirty="0"/>
              <a:t>第</a:t>
            </a:r>
            <a:r>
              <a:rPr lang="en-US" altLang="zh-CN" dirty="0"/>
              <a:t>4</a:t>
            </a:r>
            <a:r>
              <a:rPr lang="zh-CN" altLang="en-US" dirty="0"/>
              <a:t>章 线弹性问题</a:t>
            </a:r>
            <a:endParaRPr lang="en-US" altLang="zh-CN" dirty="0">
              <a:hlinkClick r:id="rId32" action="ppaction://hlinkpres?slideindex=1&amp;slidetitle=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90538" lvl="1" indent="-290513"/>
            <a:r>
              <a:rPr lang="en-US" altLang="zh-CN" dirty="0">
                <a:solidFill>
                  <a:srgbClr val="0563C1"/>
                </a:solidFill>
                <a:hlinkClick r:id="rId40" action="ppaction://hlinkpres?slideindex=1&amp;slidetitle="/>
              </a:rPr>
              <a:t>4-1 </a:t>
            </a:r>
            <a:r>
              <a:rPr lang="zh-CN" altLang="en-US" dirty="0">
                <a:solidFill>
                  <a:schemeClr val="accent1"/>
                </a:solidFill>
                <a:hlinkClick r:id="rId40" action="ppaction://hlinkpres?slideindex=1&amp;slidetitle="/>
              </a:rPr>
              <a:t>强形式和弱形式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/>
            <a:r>
              <a:rPr lang="en-US" altLang="zh-CN" dirty="0">
                <a:solidFill>
                  <a:schemeClr val="accent1"/>
                </a:solidFill>
                <a:hlinkClick r:id="rId41" action="ppaction://hlinkpres?slideindex=1&amp;slidetitle="/>
              </a:rPr>
              <a:t>4-2 </a:t>
            </a:r>
            <a:r>
              <a:rPr lang="zh-CN" altLang="en-US" dirty="0">
                <a:solidFill>
                  <a:schemeClr val="accent1"/>
                </a:solidFill>
                <a:hlinkClick r:id="rId41" action="ppaction://hlinkpres?slideindex=1&amp;slidetitle="/>
              </a:rPr>
              <a:t>近似函数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/>
            <a:r>
              <a:rPr lang="it-IT" altLang="zh-CN" dirty="0">
                <a:solidFill>
                  <a:schemeClr val="accent1"/>
                </a:solidFill>
                <a:hlinkClick r:id="rId42" action="ppaction://hlinkpres?slideindex=1&amp;slidetitle="/>
              </a:rPr>
              <a:t>4-3 </a:t>
            </a:r>
            <a:r>
              <a:rPr lang="zh-CN" altLang="en-US" dirty="0">
                <a:solidFill>
                  <a:schemeClr val="accent1"/>
                </a:solidFill>
                <a:hlinkClick r:id="rId42" action="ppaction://hlinkpres?slideindex=1&amp;slidetitle="/>
              </a:rPr>
              <a:t>高斯求积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/>
            <a:r>
              <a:rPr lang="en-US" altLang="zh-CN" dirty="0">
                <a:solidFill>
                  <a:schemeClr val="accent1"/>
                </a:solidFill>
                <a:hlinkClick r:id="rId43" action="ppaction://hlinkpres?slideindex=1&amp;slidetitle="/>
              </a:rPr>
              <a:t>4-4 </a:t>
            </a:r>
            <a:r>
              <a:rPr lang="zh-CN" altLang="en-US" dirty="0">
                <a:solidFill>
                  <a:schemeClr val="accent1"/>
                </a:solidFill>
                <a:hlinkClick r:id="rId43" action="ppaction://hlinkpres?slideindex=1&amp;slidetitle="/>
              </a:rPr>
              <a:t>有限元离散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/>
            <a:r>
              <a:rPr lang="en-US" altLang="zh-CN" dirty="0">
                <a:solidFill>
                  <a:srgbClr val="0563C1"/>
                </a:solidFill>
                <a:hlinkClick r:id="rId44" action="ppaction://hlinkpres?slideindex=1&amp;slidetitle="/>
              </a:rPr>
              <a:t>4-5 </a:t>
            </a:r>
            <a:r>
              <a:rPr lang="zh-CN" altLang="en-US" dirty="0">
                <a:solidFill>
                  <a:schemeClr val="accent1"/>
                </a:solidFill>
                <a:hlinkClick r:id="rId44" action="ppaction://hlinkpres?slideindex=1&amp;slidetitle="/>
              </a:rPr>
              <a:t>高阶单元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/>
            <a:r>
              <a:rPr lang="en-US" altLang="zh-CN" dirty="0">
                <a:solidFill>
                  <a:schemeClr val="accent1"/>
                </a:solidFill>
                <a:hlinkClick r:id="rId45" action="ppaction://hlinkpres?slideindex=1&amp;slidetitle="/>
              </a:rPr>
              <a:t>4-6 </a:t>
            </a:r>
            <a:r>
              <a:rPr lang="zh-CN" altLang="en-US" dirty="0">
                <a:solidFill>
                  <a:schemeClr val="accent1"/>
                </a:solidFill>
                <a:hlinkClick r:id="rId45" action="ppaction://hlinkpres?slideindex=1&amp;slidetitle="/>
              </a:rPr>
              <a:t>分片实验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/>
            <a:r>
              <a:rPr lang="en-US" altLang="zh-CN" dirty="0">
                <a:solidFill>
                  <a:schemeClr val="accent1"/>
                </a:solidFill>
                <a:hlinkClick r:id="rId46" action="ppaction://hlinkpres?slideindex=1&amp;slidetitle="/>
              </a:rPr>
              <a:t>4-7 </a:t>
            </a:r>
            <a:r>
              <a:rPr lang="zh-CN" altLang="en-US" dirty="0">
                <a:solidFill>
                  <a:schemeClr val="accent1"/>
                </a:solidFill>
                <a:hlinkClick r:id="rId46" action="ppaction://hlinkpres?slideindex=1&amp;slidetitle="/>
              </a:rPr>
              <a:t>误差估计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 algn="just"/>
            <a:r>
              <a:rPr lang="en-US" altLang="zh-CN" dirty="0">
                <a:solidFill>
                  <a:srgbClr val="0563C1"/>
                </a:solidFill>
                <a:hlinkClick r:id="rId47" action="ppaction://hlinkpres?slideindex=1&amp;slidetitle="/>
              </a:rPr>
              <a:t>4-8 </a:t>
            </a:r>
            <a:r>
              <a:rPr lang="zh-CN" altLang="en-US" dirty="0">
                <a:solidFill>
                  <a:schemeClr val="accent1"/>
                </a:solidFill>
                <a:hlinkClick r:id="rId47" action="ppaction://hlinkpres?slideindex=1&amp;slidetitle="/>
              </a:rPr>
              <a:t>应力重构</a:t>
            </a:r>
            <a:endParaRPr lang="en-US" altLang="zh-CN" dirty="0">
              <a:solidFill>
                <a:schemeClr val="accent1"/>
              </a:solidFill>
            </a:endParaRPr>
          </a:p>
          <a:p>
            <a:pPr marL="490538" lvl="1" indent="-290513"/>
            <a:r>
              <a:rPr lang="en-US" altLang="zh-CN" dirty="0">
                <a:solidFill>
                  <a:schemeClr val="accent1"/>
                </a:solidFill>
                <a:hlinkClick r:id="rId48" action="ppaction://hlinkpres?slideindex=1&amp;slidetitle="/>
              </a:rPr>
              <a:t>4-9 </a:t>
            </a:r>
            <a:r>
              <a:rPr lang="zh-CN" altLang="en-US" dirty="0">
                <a:solidFill>
                  <a:schemeClr val="accent1"/>
                </a:solidFill>
                <a:hlinkClick r:id="rId48" action="ppaction://hlinkpres?slideindex=1&amp;slidetitle="/>
              </a:rPr>
              <a:t>有限元模型化</a:t>
            </a:r>
            <a:endParaRPr lang="en-US" altLang="zh-CN" dirty="0">
              <a:solidFill>
                <a:schemeClr val="accent2"/>
              </a:solidFill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0967DEC-ECFF-D7FA-A717-57E90336E359}"/>
              </a:ext>
            </a:extLst>
          </p:cNvPr>
          <p:cNvCxnSpPr/>
          <p:nvPr/>
        </p:nvCxnSpPr>
        <p:spPr>
          <a:xfrm>
            <a:off x="4082102" y="607855"/>
            <a:ext cx="0" cy="6166833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D819D6A-155E-2F3F-833D-882E7495F395}"/>
              </a:ext>
            </a:extLst>
          </p:cNvPr>
          <p:cNvCxnSpPr/>
          <p:nvPr/>
        </p:nvCxnSpPr>
        <p:spPr>
          <a:xfrm>
            <a:off x="7595617" y="607855"/>
            <a:ext cx="0" cy="6166833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99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有限元法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宋体/Times New Roman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有限元法" id="{07EA5AD2-B1F7-49D4-B9A4-B3C8DE79C204}" vid="{E0D790F2-A868-438D-91AE-B77AB7C86BD2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有限元法</Template>
  <TotalTime>15341</TotalTime>
  <Words>670</Words>
  <Application>Microsoft Macintosh PowerPoint</Application>
  <PresentationFormat>宽屏</PresentationFormat>
  <Paragraphs>148</Paragraphs>
  <Slides>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7" baseType="lpstr">
      <vt:lpstr>华文新魏</vt:lpstr>
      <vt:lpstr>宋体</vt:lpstr>
      <vt:lpstr>Yuanti SC</vt:lpstr>
      <vt:lpstr>Arial</vt:lpstr>
      <vt:lpstr>Calibri</vt:lpstr>
      <vt:lpstr>Times New Roman</vt:lpstr>
      <vt:lpstr>Wingdings</vt:lpstr>
      <vt:lpstr>有限元法</vt:lpstr>
      <vt:lpstr>有限元法基础 Finite Element Method</vt:lpstr>
      <vt:lpstr>有限元法</vt:lpstr>
      <vt:lpstr>有限元法</vt:lpstr>
      <vt:lpstr>有限元法</vt:lpstr>
      <vt:lpstr>有限元法</vt:lpstr>
      <vt:lpstr>有限元法</vt:lpstr>
      <vt:lpstr>有限元法</vt:lpstr>
      <vt:lpstr>有限元法</vt:lpstr>
      <vt:lpstr>有限元法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description>%%% OOoLatex Preamble %%%%%%%%%%%%%%
\usepackage{amsmath}
\usepackage{amssymb}
\usepackage[usenames]{color}
%\definecolor{myColor}{RGB}{0,128,255}
%\pagecolor{white}\color{myColor}
%%% End OOoLatex Preamble %%%%%%%%%%%%
%%% OOoLatex Configuration %%%%%%%</dc:description>
  <cp:lastModifiedBy>Xiong Zhang</cp:lastModifiedBy>
  <cp:revision>1776</cp:revision>
  <cp:lastPrinted>2020-03-22T07:20:31Z</cp:lastPrinted>
  <dcterms:created xsi:type="dcterms:W3CDTF">2011-06-05T03:24:34Z</dcterms:created>
  <dcterms:modified xsi:type="dcterms:W3CDTF">2024-04-03T00:39:08Z</dcterms:modified>
</cp:coreProperties>
</file>